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</p:sldMasterIdLst>
  <p:sldIdLst>
    <p:sldId id="299" r:id="rId4"/>
    <p:sldId id="300" r:id="rId5"/>
    <p:sldId id="301" r:id="rId6"/>
    <p:sldId id="302" r:id="rId7"/>
    <p:sldId id="259" r:id="rId8"/>
    <p:sldId id="260" r:id="rId9"/>
    <p:sldId id="262" r:id="rId10"/>
    <p:sldId id="263" r:id="rId11"/>
    <p:sldId id="264" r:id="rId12"/>
    <p:sldId id="303" r:id="rId13"/>
    <p:sldId id="304" r:id="rId14"/>
    <p:sldId id="292" r:id="rId15"/>
    <p:sldId id="285" r:id="rId16"/>
    <p:sldId id="278" r:id="rId17"/>
    <p:sldId id="291" r:id="rId18"/>
    <p:sldId id="293" r:id="rId19"/>
    <p:sldId id="280" r:id="rId20"/>
    <p:sldId id="281" r:id="rId21"/>
    <p:sldId id="265" r:id="rId22"/>
    <p:sldId id="266" r:id="rId23"/>
    <p:sldId id="286" r:id="rId24"/>
    <p:sldId id="287" r:id="rId25"/>
    <p:sldId id="288" r:id="rId26"/>
    <p:sldId id="289" r:id="rId27"/>
    <p:sldId id="294" r:id="rId28"/>
    <p:sldId id="295" r:id="rId29"/>
    <p:sldId id="271" r:id="rId30"/>
    <p:sldId id="269" r:id="rId31"/>
    <p:sldId id="272" r:id="rId32"/>
    <p:sldId id="27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207298747156423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20177,9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D4-4C3E-A025-122891C96F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11943.6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D4-4C3E-A025-122891C96FF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514283573795067E-2"/>
                  <c:y val="-2.812524606299212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10914,5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ED4-4C3E-A025-122891C96F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10914.5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D4-4C3E-A025-122891C96FF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2026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7365,7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ED4-4C3E-A025-122891C96F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7365.7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ED4-4C3E-A025-122891C96FF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9732753466602011E-2"/>
                  <c:y val="-1.5624999999999943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FFFF00"/>
                        </a:solidFill>
                      </a:defRPr>
                    </a:pPr>
                    <a:r>
                      <a:rPr lang="en-US" dirty="0" smtClean="0"/>
                      <a:t>6817,6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ED4-4C3E-A025-122891C96FF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6817.6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ED4-4C3E-A025-122891C96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0920944"/>
        <c:axId val="176023440"/>
        <c:axId val="0"/>
      </c:bar3DChart>
      <c:catAx>
        <c:axId val="17092094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76023440"/>
        <c:crosses val="autoZero"/>
        <c:auto val="1"/>
        <c:lblAlgn val="ctr"/>
        <c:lblOffset val="100"/>
        <c:noMultiLvlLbl val="0"/>
      </c:catAx>
      <c:valAx>
        <c:axId val="176023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one"/>
        <c:crossAx val="1709209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тыс.рублей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1647,8</a:t>
                    </a:r>
                  </a:p>
                  <a:p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D0-4BC2-AFDB-CB71BA2A94D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350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D0-4BC2-AFDB-CB71BA2A94DB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D0-4BC2-AFDB-CB71BA2A94DB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D0-4BC2-AFDB-CB71BA2A94DB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1647.8</c:v>
                </c:pt>
                <c:pt idx="1">
                  <c:v>350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0D0-4BC2-AFDB-CB71BA2A94D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47069888"/>
        <c:axId val="247070448"/>
      </c:barChart>
      <c:catAx>
        <c:axId val="247069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7070448"/>
        <c:crosses val="autoZero"/>
        <c:auto val="1"/>
        <c:lblAlgn val="ctr"/>
        <c:lblOffset val="100"/>
        <c:noMultiLvlLbl val="0"/>
      </c:catAx>
      <c:valAx>
        <c:axId val="247070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70698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sz="1000" baseline="0" dirty="0" smtClean="0"/>
                      <a:t>1631,2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A0B-4F66-9982-0E4680F5B54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baseline="0" dirty="0" smtClean="0"/>
                      <a:t>35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A0B-4F66-9982-0E4680F5B54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000" baseline="0" dirty="0" smtClean="0"/>
                      <a:t>9248,3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A0B-4F66-9982-0E4680F5B5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aseline="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1631.2</c:v>
                </c:pt>
                <c:pt idx="1">
                  <c:v>35</c:v>
                </c:pt>
                <c:pt idx="2">
                  <c:v>9248.2999999999993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A0B-4F66-9982-0E4680F5B5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5851857103596678"/>
          <c:y val="0.55461119074201226"/>
          <c:w val="0.73401676129552851"/>
          <c:h val="0.3355194140541761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320042787268652"/>
          <c:y val="6.8536366329667073E-2"/>
          <c:w val="0.77550998606992383"/>
          <c:h val="0.48331203940302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sz="1000" dirty="0" smtClean="0"/>
                      <a:t>1661,4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5A6-4454-9417-44C727AE64D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 smtClean="0"/>
                      <a:t>35,0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5A6-4454-9417-44C727AE64DB}"/>
                </c:ext>
              </c:extLst>
            </c:dLbl>
            <c:dLbl>
              <c:idx val="2"/>
              <c:layout>
                <c:manualLayout>
                  <c:x val="3.6178316369406265E-2"/>
                  <c:y val="5.3889994550112453E-17"/>
                </c:manualLayout>
              </c:layout>
              <c:tx>
                <c:rich>
                  <a:bodyPr/>
                  <a:lstStyle/>
                  <a:p>
                    <a:pPr>
                      <a:defRPr sz="1200"/>
                    </a:pPr>
                    <a:r>
                      <a:rPr lang="en-US" sz="1000" dirty="0" smtClean="0"/>
                      <a:t>5669,3</a:t>
                    </a:r>
                    <a:endParaRPr lang="en-US" sz="1000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5A6-4454-9417-44C727AE64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1154.5999999999999</c:v>
                </c:pt>
                <c:pt idx="1">
                  <c:v>82</c:v>
                </c:pt>
                <c:pt idx="2">
                  <c:v>5451.3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5A6-4454-9417-44C727AE64D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5822992601961605"/>
          <c:y val="0.55012753212606003"/>
          <c:w val="0.68353979187497671"/>
          <c:h val="0.3411114042884124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809953498366383"/>
          <c:y val="5.9670629817025977E-2"/>
          <c:w val="0.77878734869062638"/>
          <c:h val="0.476673495788603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dLbls>
            <c:dLbl>
              <c:idx val="0"/>
              <c:layout>
                <c:manualLayout>
                  <c:x val="1.7493209328977018E-2"/>
                  <c:y val="1.4946550194987751E-2"/>
                </c:manualLayout>
              </c:layout>
              <c:tx>
                <c:rich>
                  <a:bodyPr/>
                  <a:lstStyle/>
                  <a:p>
                    <a:r>
                      <a:rPr lang="en-US" sz="1000" dirty="0" smtClean="0"/>
                      <a:t>1692,5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325-4966-87EC-3C6ACD34387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 smtClean="0"/>
                      <a:t>35,0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325-4966-87EC-3C6ACD34387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000" dirty="0" smtClean="0"/>
                      <a:t>5090,1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325-4966-87EC-3C6ACD3438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1157.2</c:v>
                </c:pt>
                <c:pt idx="1">
                  <c:v>82</c:v>
                </c:pt>
                <c:pt idx="2">
                  <c:v>5214.5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325-4966-87EC-3C6ACD34387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7386287252271365"/>
          <c:y val="0.54250257504345079"/>
          <c:w val="0.66539381759679139"/>
          <c:h val="0.346892953513639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неналоговых доходов,</a:t>
            </a:r>
          </a:p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тысяч</a:t>
            </a:r>
            <a:r>
              <a:rPr lang="ru-RU" sz="20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рублей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3.3740212440163654E-2"/>
          <c:y val="0.31370076527444662"/>
          <c:w val="0.96625978755983633"/>
          <c:h val="0.615844971473757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имущества, находящегося в муниципальной собственности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35,9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41C-4216-AB85-190737B16EC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15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1C-4216-AB85-190737B16EC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15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41C-4216-AB85-190737B16EC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15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1C-4216-AB85-190737B16EC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4"/>
                <c:pt idx="0">
                  <c:v>35.9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41C-4216-AB85-190737B16EC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 от платных услуг и компенсации затрат государства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10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41C-4216-AB85-190737B16EC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20,0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41C-4216-AB85-190737B16EC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20,0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41C-4216-AB85-190737B16EC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20,0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41C-4216-AB85-190737B16EC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41C-4216-AB85-190737B16EC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76267360"/>
        <c:axId val="176267920"/>
      </c:barChart>
      <c:catAx>
        <c:axId val="1762673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76267920"/>
        <c:crosses val="autoZero"/>
        <c:auto val="1"/>
        <c:lblAlgn val="ctr"/>
        <c:lblOffset val="100"/>
        <c:noMultiLvlLbl val="0"/>
      </c:catAx>
      <c:valAx>
        <c:axId val="1762679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6267360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безвозмездных поступлений,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тыс.рублей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430214824615446E-2"/>
                  <c:y val="6.2989032964591253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138,5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4CC-4D3F-B34D-67DBB1D64FE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158,14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CC-4D3F-B34D-67DBB1D64FE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173,22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4CC-4D3F-B34D-67DBB1D64FE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179,46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94CC-4D3F-B34D-67DBB1D64FE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101</c:v>
                </c:pt>
                <c:pt idx="1">
                  <c:v>158.13999999999999</c:v>
                </c:pt>
                <c:pt idx="2">
                  <c:v>172.22</c:v>
                </c:pt>
                <c:pt idx="3">
                  <c:v>179.46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4CC-4D3F-B34D-67DBB1D64F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3646,7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4CC-4D3F-B34D-67DBB1D64FE3}"/>
                </c:ext>
              </c:extLst>
            </c:dLbl>
            <c:dLbl>
              <c:idx val="1"/>
              <c:layout>
                <c:manualLayout>
                  <c:x val="1.7636929230085488E-2"/>
                  <c:y val="8.3985377286120884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4CC-4D3F-B34D-67DBB1D64FE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1617.34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CC-4D3F-B34D-67DBB1D64FE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Межбюджетные трансферты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7672,9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4CC-4D3F-B34D-67DBB1D64FE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4891,3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4CC-4D3F-B34D-67DBB1D64FE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2506,5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4CC-4D3F-B34D-67DBB1D64FE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2506,5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4CC-4D3F-B34D-67DBB1D64FE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5457.15</c:v>
                </c:pt>
                <c:pt idx="1">
                  <c:v>4198.8999999999996</c:v>
                </c:pt>
                <c:pt idx="2">
                  <c:v>2506.5</c:v>
                </c:pt>
                <c:pt idx="3">
                  <c:v>2506.5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4CC-4D3F-B34D-67DBB1D64FE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0167860136752481E-3"/>
                  <c:y val="4.619195750736690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5799,3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4CC-4D3F-B34D-67DBB1D64FE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4891,3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4CC-4D3F-B34D-67DBB1D64FE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2989,6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4CC-4D3F-B34D-67DBB1D64FE3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dirty="0" smtClean="0"/>
                      <a:t>2404,1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F-94CC-4D3F-B34D-67DBB1D64FE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3583.35</c:v>
                </c:pt>
                <c:pt idx="1">
                  <c:v>4891.3</c:v>
                </c:pt>
                <c:pt idx="2">
                  <c:v>2989.6</c:v>
                </c:pt>
                <c:pt idx="3">
                  <c:v>2404.1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94CC-4D3F-B34D-67DBB1D64FE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76272400"/>
        <c:axId val="176272960"/>
        <c:axId val="245233360"/>
      </c:bar3DChart>
      <c:catAx>
        <c:axId val="1762724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76272960"/>
        <c:crosses val="autoZero"/>
        <c:auto val="1"/>
        <c:lblAlgn val="ctr"/>
        <c:lblOffset val="100"/>
        <c:noMultiLvlLbl val="0"/>
      </c:catAx>
      <c:valAx>
        <c:axId val="1762729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76272400"/>
        <c:crosses val="autoZero"/>
        <c:crossBetween val="between"/>
      </c:valAx>
      <c:serAx>
        <c:axId val="245233360"/>
        <c:scaling>
          <c:orientation val="minMax"/>
        </c:scaling>
        <c:delete val="1"/>
        <c:axPos val="b"/>
        <c:majorTickMark val="none"/>
        <c:minorTickMark val="none"/>
        <c:tickLblPos val="nextTo"/>
        <c:crossAx val="176272960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муниципальной программы, тыс.руб.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2747,95</a:t>
                    </a:r>
                  </a:p>
                  <a:p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475261158546095"/>
                      <c:h val="9.932800196850394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3A71-4340-9A17-BA5D604FD5E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2824,8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A71-4340-9A17-BA5D604FD5E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2687,2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A71-4340-9A17-BA5D604FD5E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2687,2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A71-4340-9A17-BA5D604FD5E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1791,4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A71-4340-9A17-BA5D604FD5E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1779,4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A71-4340-9A17-BA5D604FD5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2024 год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2747.95</c:v>
                </c:pt>
                <c:pt idx="1">
                  <c:v>2824.8</c:v>
                </c:pt>
                <c:pt idx="2">
                  <c:v>2687.2</c:v>
                </c:pt>
                <c:pt idx="3">
                  <c:v>2687.2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A71-4340-9A17-BA5D604FD5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6029600"/>
        <c:axId val="244662080"/>
      </c:barChart>
      <c:catAx>
        <c:axId val="176029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4662080"/>
        <c:crosses val="autoZero"/>
        <c:auto val="1"/>
        <c:lblAlgn val="ctr"/>
        <c:lblOffset val="100"/>
        <c:noMultiLvlLbl val="0"/>
      </c:catAx>
      <c:valAx>
        <c:axId val="244662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60296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1002696129001539"/>
          <c:y val="0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9.7675035115145956E-2"/>
          <c:y val="0.16993774606299217"/>
          <c:w val="0.57226392008030857"/>
          <c:h val="0.659520669291338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тыс.руб.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5511,7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19A-4C3E-95CB-CC16CAF8C5F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4471,1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19A-4C3E-95CB-CC16CAF8C5F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1877,9</a:t>
                    </a:r>
                  </a:p>
                  <a:p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19A-4C3E-95CB-CC16CAF8C5F5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1234,1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19A-4C3E-95CB-CC16CAF8C5F5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2701,1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19A-4C3E-95CB-CC16CAF8C5F5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2209,8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19A-4C3E-95CB-CC16CAF8C5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5511.7</c:v>
                </c:pt>
                <c:pt idx="1">
                  <c:v>4471.7</c:v>
                </c:pt>
                <c:pt idx="2">
                  <c:v>1847.9</c:v>
                </c:pt>
                <c:pt idx="3">
                  <c:v>1234.0999999999999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19A-4C3E-95CB-CC16CAF8C5F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4186768"/>
        <c:axId val="174187328"/>
      </c:barChart>
      <c:catAx>
        <c:axId val="174186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4187328"/>
        <c:crosses val="autoZero"/>
        <c:auto val="1"/>
        <c:lblAlgn val="ctr"/>
        <c:lblOffset val="100"/>
        <c:noMultiLvlLbl val="0"/>
      </c:catAx>
      <c:valAx>
        <c:axId val="174187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41867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тыс.рублей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707,41</a:t>
                    </a:r>
                  </a:p>
                  <a:p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3DB-4CC6-89FA-281299EF636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0,00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3DB-4CC6-89FA-281299EF636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0,00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DB-4CC6-89FA-281299EF636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0,00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DB-4CC6-89FA-281299EF636F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707.41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3DB-4CC6-89FA-281299EF636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4189568"/>
        <c:axId val="247067648"/>
      </c:barChart>
      <c:catAx>
        <c:axId val="174189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7067648"/>
        <c:crosses val="autoZero"/>
        <c:auto val="1"/>
        <c:lblAlgn val="ctr"/>
        <c:lblOffset val="100"/>
        <c:noMultiLvlLbl val="0"/>
      </c:catAx>
      <c:valAx>
        <c:axId val="247067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41895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709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190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19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889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41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094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81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01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82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88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70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611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512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44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534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79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201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34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955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5584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9763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76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8EB7181-C172-4C75-9750-C8C75FDAD87B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063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25.12.2024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6628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«Бюджет для граждан» </a:t>
            </a:r>
            <a:br>
              <a:rPr lang="ru-RU" sz="4000" dirty="0" smtClean="0"/>
            </a:br>
            <a:r>
              <a:rPr lang="ru-RU" sz="4000" dirty="0" smtClean="0"/>
              <a:t>к проекту решения совета </a:t>
            </a:r>
            <a:r>
              <a:rPr lang="ru-RU" sz="4000" dirty="0" err="1" smtClean="0"/>
              <a:t>широковского</a:t>
            </a:r>
            <a:r>
              <a:rPr lang="ru-RU" sz="4000" dirty="0" smtClean="0"/>
              <a:t> сельского поселения Фурмановского муниципального района</a:t>
            </a:r>
            <a:br>
              <a:rPr lang="ru-RU" sz="4000" dirty="0" smtClean="0"/>
            </a:br>
            <a:r>
              <a:rPr lang="ru-RU" sz="4000" dirty="0" smtClean="0"/>
              <a:t>« О бюджете </a:t>
            </a:r>
            <a:r>
              <a:rPr lang="ru-RU" sz="4000" dirty="0" err="1" smtClean="0"/>
              <a:t>широковского</a:t>
            </a:r>
            <a:r>
              <a:rPr lang="ru-RU" sz="4000" dirty="0" smtClean="0"/>
              <a:t> сельского поселения на  2025 и плановый период 2026 и 2027 года»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55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29684" cy="82009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Основные характеристики бюджета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Широковского сельского поселения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68322573"/>
              </p:ext>
            </p:extLst>
          </p:nvPr>
        </p:nvGraphicFramePr>
        <p:xfrm>
          <a:off x="785786" y="1397000"/>
          <a:ext cx="68342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1538" y="528638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Общий объем доходов бюджета</a:t>
            </a:r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i="1" dirty="0" smtClean="0">
                <a:solidFill>
                  <a:srgbClr val="FFFF00"/>
                </a:solidFill>
              </a:rPr>
              <a:t> Широковского сельского поселения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451271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тыс. руб.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87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486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Объем и структура доходов в динамике бюджета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Широковского сельского поселения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6378623"/>
              </p:ext>
            </p:extLst>
          </p:nvPr>
        </p:nvGraphicFramePr>
        <p:xfrm>
          <a:off x="1547664" y="1556792"/>
          <a:ext cx="6953426" cy="4953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7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88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8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8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01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Ожидаемое исполнение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      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2027год план</a:t>
                      </a: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(тыс. руб.)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20177,9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10914,5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7365,7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6817,6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2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доходы,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2790,4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1666,2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1696,4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1727,5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налоговые доходы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2744,5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1631,2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1661,4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1692,5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неналоговые доходы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45,9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17387,4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9248,3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5669,3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5090,1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5799,3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4891,3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2989,6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2404,1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субсидии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3646,7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138,5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158,14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173,22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179,46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трансферты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7672,9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4198,9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2506,5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2506,5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35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9756706"/>
              </p:ext>
            </p:extLst>
          </p:nvPr>
        </p:nvGraphicFramePr>
        <p:xfrm>
          <a:off x="107504" y="2060848"/>
          <a:ext cx="273630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504331533"/>
              </p:ext>
            </p:extLst>
          </p:nvPr>
        </p:nvGraphicFramePr>
        <p:xfrm>
          <a:off x="2843808" y="2132856"/>
          <a:ext cx="28083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05531258"/>
              </p:ext>
            </p:extLst>
          </p:nvPr>
        </p:nvGraphicFramePr>
        <p:xfrm>
          <a:off x="5580112" y="2044832"/>
          <a:ext cx="290398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764704"/>
            <a:ext cx="8222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доходов на 2024год и плановый период 2025-2026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гг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</a:p>
          <a:p>
            <a:pPr algn="ctr"/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тыс.рублей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2025 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2026 год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2027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189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583683617"/>
              </p:ext>
            </p:extLst>
          </p:nvPr>
        </p:nvGraphicFramePr>
        <p:xfrm>
          <a:off x="395536" y="476672"/>
          <a:ext cx="8280920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3489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69437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Налоговые и неналоговые доходы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бюджета Широковского сельского  поселения на 2025 год и плановый период 2026-2027 гг.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105373"/>
              </p:ext>
            </p:extLst>
          </p:nvPr>
        </p:nvGraphicFramePr>
        <p:xfrm>
          <a:off x="500034" y="1357298"/>
          <a:ext cx="8183563" cy="4486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0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05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0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52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Наименование доходов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</a:rPr>
                        <a:t>2025 </a:t>
                      </a:r>
                      <a:r>
                        <a:rPr lang="ru-RU" sz="1400" dirty="0">
                          <a:latin typeface="Times New Roman"/>
                          <a:ea typeface="Calibri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</a:rPr>
                        <a:t>утверждено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2026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план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20267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план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 всего,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2790,44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2853,40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2881,20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0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  <a:cs typeface="Times New Roman"/>
                        </a:rPr>
                        <a:t>Налоговые доходы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2744,54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2807,50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2835,30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 лиц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149,5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157,4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165,2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единый сельскохозяйственный налог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имущество,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2572,79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2627,30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2645,55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6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-налог на имущество физических лиц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1476,0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1498,0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1521,0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- земельный налог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1476,0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1498,0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1521,0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Неналоговые доходы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35,00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35,00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35,00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доходы от использования имущества, находящегося в государственной и муниципальной собственности,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14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Calibri"/>
                          <a:cs typeface="Times New Roman"/>
                        </a:rPr>
                        <a:t>-доходы от сдачи в аренду имущества 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28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-плата за наем муниципальных жилых помещений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301598948"/>
              </p:ext>
            </p:extLst>
          </p:nvPr>
        </p:nvGraphicFramePr>
        <p:xfrm>
          <a:off x="467544" y="548680"/>
          <a:ext cx="7920880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5037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0301"/>
            <a:ext cx="4680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2024 год – 356,3</a:t>
            </a:r>
          </a:p>
          <a:p>
            <a:endParaRPr lang="ru-RU" dirty="0"/>
          </a:p>
          <a:p>
            <a:r>
              <a:rPr lang="ru-RU" dirty="0" smtClean="0"/>
              <a:t>2025 год – 0</a:t>
            </a:r>
          </a:p>
          <a:p>
            <a:endParaRPr lang="ru-RU" dirty="0"/>
          </a:p>
          <a:p>
            <a:r>
              <a:rPr lang="ru-RU" dirty="0" smtClean="0"/>
              <a:t>2026 год – 0</a:t>
            </a:r>
          </a:p>
          <a:p>
            <a:endParaRPr lang="ru-RU" dirty="0" smtClean="0"/>
          </a:p>
          <a:p>
            <a:r>
              <a:rPr lang="ru-RU" dirty="0" smtClean="0"/>
              <a:t>2027 год – 0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849" y="946163"/>
            <a:ext cx="3972273" cy="26257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404664"/>
            <a:ext cx="83828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Дефицит/профицит бюджета Широковского сельского поселения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811549"/>
            <a:ext cx="4984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Уровень долговой нагрузки на бюджет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1780" y="4639316"/>
            <a:ext cx="65400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В 2024 году муниципальный долг у Широковского сельского поселения отсутствовал. В 2025 году и плановом периоде 2026-2027гг также не планируется осуществление муниципальных заимствований и осуществление расходов по их погашению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40" y="4679413"/>
            <a:ext cx="2301240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645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480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Бюджетная политика в области доходов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37147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Мероприятия, направленные на увеличение собираемости платежей в бюджет: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повышение ответственности каждого администратора доходов бюджета за эффективное прогнозирование, своевременность, правильность и полноту поступления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администрируемых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им платежей;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усиление совместно с налоговыми органами работы по легализации заработной платы работающего населения и выводу из «тени» доходов предпринимателей, а также по установлению причин образования и обоснованности убытков.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целях увеличения доходов бюджета особое внимание следует уделять следующим направлениям: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обеспечению эффективного управления муниципальной собственностью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Широкоского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сельского поселения;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активизации работы по выявлению не оформленных в установленном законодательством порядке земельных участков и не оформленных в собственность объектов недвижимости, в том числе объектов незавершенного строительства, с последующим понуждением собственников земельных участков и объектов недвижимости к своевременной регистрации прав собственности на данные объекты;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сокращению задолженности и недоимки по платежам в бюджет поселения путем взаимодействия в рамках межведомственных комиссий с налогоплательщиками Широковского сельского поселения и эффективной реализацией контрольных функций главными администраторами доходов местного бюджета;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поддержке малого и среднего предпринимательства.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Кардинальное увеличение доходной базы бюджета Широковского сельского поселения может быть обеспечено развитием экономики поселения, привлечением инвестиций и появлением новых налогоплательщиков.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5514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Бюджетная политика в области расходов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29700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Бюджетная политика соответствует стратегическим целям и задачам Широковского сельского поселения и направлена: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обеспечение равного доступа населения к социальным услугам в сфере образования, культуры и спорта,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повышение качества предоставляемых услуг;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оптимизацию расходов бюджета, обеспечение режима эффективного и экономного расходования средств.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основу бюджетной политики Широковского сельского поселения положено безусловное исполнение действующих обязательств. Необходимо временно приостановить принятие новых расходных обязательств с учетом сложной экономической ситуации.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658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Расходы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476af95ca187019ad1c1d6bf32cbea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500174"/>
            <a:ext cx="5395141" cy="35890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7658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Уважаемые жители Широковского сельского поселения!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358246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Одна из основных целей бюджетной политики – обеспечение прозрачности, открытости и доступности бюджетного процесса для населения. Инструментом реализации этой цели является «Бюджет для граждан».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«Бюджет для граждан» - это аналитический материал, разрабатываемый в целях ознакомления граждан с основными целями, задачами и приоритетными направлениями бюджетной политики Широковского сельского поселения, планируемыми и достигнутыми результатами использования бюджетных ассигнований.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Надеемся, что представление бюджета в понятной и доступной форме повысит уровень общественного участия жителей в бюджетном процессе Широковского сельского поселения.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«Бюджет для граждан подготовлен администрацией Широковского сельского поселения Фурмановского муниципального района.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/>
              <a:t>Место нахождения: Ивановская область, Фурмановский район, село Широково, д.40</a:t>
            </a:r>
          </a:p>
          <a:p>
            <a:r>
              <a:rPr lang="ru-RU" sz="1600" dirty="0" smtClean="0"/>
              <a:t>Телефон: (49341) 95-1-34</a:t>
            </a:r>
          </a:p>
          <a:p>
            <a:r>
              <a:rPr lang="ru-RU" sz="1600" dirty="0" smtClean="0"/>
              <a:t>Факс: (49341)  95-1-34</a:t>
            </a:r>
          </a:p>
          <a:p>
            <a:r>
              <a:rPr lang="ru-RU" sz="1600" dirty="0" smtClean="0"/>
              <a:t>Адрес электронной почты: </a:t>
            </a:r>
            <a:r>
              <a:rPr lang="en-US" sz="1600" dirty="0" err="1" smtClean="0">
                <a:solidFill>
                  <a:srgbClr val="FF0000"/>
                </a:solidFill>
              </a:rPr>
              <a:t>shirokovo</a:t>
            </a:r>
            <a:r>
              <a:rPr lang="ru-RU" sz="1600" dirty="0" smtClean="0">
                <a:solidFill>
                  <a:srgbClr val="FF0000"/>
                </a:solidFill>
              </a:rPr>
              <a:t>@</a:t>
            </a:r>
            <a:r>
              <a:rPr lang="en-US" sz="1600" dirty="0" err="1" smtClean="0">
                <a:solidFill>
                  <a:srgbClr val="FF0000"/>
                </a:solidFill>
              </a:rPr>
              <a:t>bk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r>
              <a:rPr lang="en-US" sz="1600" dirty="0" err="1" smtClean="0">
                <a:solidFill>
                  <a:srgbClr val="FF0000"/>
                </a:solidFill>
              </a:rPr>
              <a:t>ru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1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0412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Бюджет Широковского сельского поселения формируется в рамках   муниципальных программ и непрограммных направлений деятельности.</a:t>
            </a:r>
          </a:p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В 2025 году и плановом периоде 2026-2027гг планируется реализация четырех муниципальных программ: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940575"/>
              </p:ext>
            </p:extLst>
          </p:nvPr>
        </p:nvGraphicFramePr>
        <p:xfrm>
          <a:off x="539551" y="1556300"/>
          <a:ext cx="8104413" cy="3944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5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3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3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30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3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2026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1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программа «Совершенствование местного самоуправления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2824,8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1934,76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1934,76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11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культуры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4471,7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2350,49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2350,49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5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"Развитие малого и среднего предпринимательства на территории Широковского сельского поселения </a:t>
                      </a:r>
                      <a:r>
                        <a:rPr lang="ru-RU" sz="13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Фурмановского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муниципального района"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11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программа</a:t>
                      </a:r>
                      <a:r>
                        <a:rPr lang="ru-RU" sz="1400" baseline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Благоустройство и уличное освещение Широковского сельского поселения Фурмановского муниципального района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b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350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984,00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984,00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692266776"/>
              </p:ext>
            </p:extLst>
          </p:nvPr>
        </p:nvGraphicFramePr>
        <p:xfrm>
          <a:off x="717499" y="2060848"/>
          <a:ext cx="784887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784329"/>
            <a:ext cx="75947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 «Совершенствование местного </a:t>
            </a:r>
          </a:p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амоуправления Широковского сельского поселения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Фурмановского муниципального района»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42769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482901"/>
              </p:ext>
            </p:extLst>
          </p:nvPr>
        </p:nvGraphicFramePr>
        <p:xfrm>
          <a:off x="539550" y="2348880"/>
          <a:ext cx="5749026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2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26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26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26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2024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2025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2026год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2027 год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муниципальных служащих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немуниципальных служащих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рабочих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Число случаев нарушения установленных сроков выделения средств из резервного фонда администрации Широковского сельского поселения Фурмановского муниципального района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1" y="764704"/>
            <a:ext cx="8498993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/>
              <a:t>Целью реализации муниципальной программы</a:t>
            </a:r>
            <a:r>
              <a:rPr lang="ru-RU" sz="1400" b="1" dirty="0"/>
              <a:t> является обеспечение  деятельности органов </a:t>
            </a:r>
            <a:endParaRPr lang="ru-RU" sz="1400" b="1" dirty="0" smtClean="0"/>
          </a:p>
          <a:p>
            <a:r>
              <a:rPr lang="ru-RU" sz="1400" b="1" dirty="0" smtClean="0"/>
              <a:t>местного </a:t>
            </a:r>
            <a:r>
              <a:rPr lang="ru-RU" sz="1400" b="1" dirty="0"/>
              <a:t>самоуправления:</a:t>
            </a:r>
          </a:p>
          <a:p>
            <a:pPr marL="285750" indent="-285750">
              <a:buFontTx/>
              <a:buChar char="-"/>
            </a:pPr>
            <a:r>
              <a:rPr lang="ru-RU" sz="1400" b="1" dirty="0" smtClean="0"/>
              <a:t>обеспечение </a:t>
            </a:r>
            <a:r>
              <a:rPr lang="ru-RU" sz="1400" b="1" dirty="0"/>
              <a:t>своевременного и полного исполнения расходных обязательств </a:t>
            </a:r>
            <a:r>
              <a:rPr lang="ru-RU" sz="1400" b="1" dirty="0" smtClean="0"/>
              <a:t>Широковского </a:t>
            </a:r>
          </a:p>
          <a:p>
            <a:r>
              <a:rPr lang="ru-RU" sz="1400" b="1" dirty="0" smtClean="0"/>
              <a:t>сельского </a:t>
            </a:r>
            <a:r>
              <a:rPr lang="ru-RU" sz="1400" b="1" dirty="0"/>
              <a:t>поселения Фурмановского муниципального района.</a:t>
            </a:r>
          </a:p>
          <a:p>
            <a:r>
              <a:rPr lang="ru-RU" sz="1400" b="1" dirty="0"/>
              <a:t>Целевые показатели, характеризующие ожидаемые результаты реализации программы, в том </a:t>
            </a:r>
            <a:endParaRPr lang="ru-RU" sz="1400" b="1" dirty="0" smtClean="0"/>
          </a:p>
          <a:p>
            <a:r>
              <a:rPr lang="ru-RU" sz="1400" b="1" dirty="0" smtClean="0"/>
              <a:t>числе </a:t>
            </a:r>
            <a:r>
              <a:rPr lang="ru-RU" sz="1400" b="1" dirty="0"/>
              <a:t>по годам реализации представлены в нижеследующей таблице: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257625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114243271"/>
              </p:ext>
            </p:extLst>
          </p:nvPr>
        </p:nvGraphicFramePr>
        <p:xfrm>
          <a:off x="549345" y="3380224"/>
          <a:ext cx="8064896" cy="300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2322" y="1412776"/>
            <a:ext cx="81188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Сохранение культурных ценностей и традиций,</a:t>
            </a:r>
          </a:p>
          <a:p>
            <a:pPr algn="just"/>
            <a:r>
              <a:rPr lang="ru-RU" sz="1400" b="1" dirty="0" smtClean="0"/>
              <a:t> материального и нематериального наследия культуры </a:t>
            </a:r>
          </a:p>
          <a:p>
            <a:pPr algn="just"/>
            <a:r>
              <a:rPr lang="ru-RU" sz="1400" b="1" dirty="0" smtClean="0"/>
              <a:t>России, поддержка молодёжи, любительского художественного творчества, другой творческой инициативы, социально-</a:t>
            </a:r>
            <a:r>
              <a:rPr lang="ru-RU" sz="1400" b="1" dirty="0" err="1" smtClean="0"/>
              <a:t>культурной,спортивной</a:t>
            </a:r>
            <a:r>
              <a:rPr lang="ru-RU" sz="1400" b="1" dirty="0" smtClean="0"/>
              <a:t> активности населения, организации его отдыха и досуга, обеспечение библиотечного обслуживания с учетом потребностей и интересов возрастных групп, содействие образованию и воспитанию, укрепление материально-технической базы учреждений культуры</a:t>
            </a:r>
            <a:endParaRPr lang="ru-RU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880" y="332656"/>
            <a:ext cx="53540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Муниципальная программа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«Развитие культуры Широковского сельского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поселения Фурмановского муниципального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Района Ивановской области»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83306"/>
            <a:ext cx="2518038" cy="190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4632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383049"/>
              </p:ext>
            </p:extLst>
          </p:nvPr>
        </p:nvGraphicFramePr>
        <p:xfrm>
          <a:off x="467544" y="1196752"/>
          <a:ext cx="7247727" cy="540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8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4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1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14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45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98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Ед.измерения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 smtClean="0"/>
                        <a:t>2024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2025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2026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2027 год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посещений взрослыми и детьми учреждений культуры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числа мероприятий культурно-досугового характера, проводимых в организациях культуры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среднегодового числа лиц, проводящих</a:t>
                      </a:r>
                      <a:r>
                        <a:rPr lang="ru-RU" sz="1200" baseline="0" dirty="0" smtClean="0"/>
                        <a:t> досуг в клубных формированиях на постоянной основе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лиц, принимающих участие в выездных фестивалях организаций культуры</a:t>
                      </a:r>
                      <a:r>
                        <a:rPr lang="ru-RU" sz="1200" baseline="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коллективов, принимающих</a:t>
                      </a:r>
                      <a:r>
                        <a:rPr lang="ru-RU" sz="1200" baseline="0" dirty="0" smtClean="0"/>
                        <a:t> участие в выездных фестивалях и конкурсах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посещений взрослыми и детьми библиотеки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числа мероприятий культурно-досугового характера, проводимых в библиотеке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меропр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зарегистрированных</a:t>
                      </a:r>
                      <a:r>
                        <a:rPr lang="ru-RU" sz="1200" baseline="0" dirty="0" smtClean="0"/>
                        <a:t> пользователей в библиотеке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510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книговыдачи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экз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охвата библиотечного обслуживания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692696"/>
            <a:ext cx="6151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Целевые показатели развития сферы культуры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9512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048" y="330896"/>
            <a:ext cx="6853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«Обеспечение безопасности граждан на территории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Широковского сельского поселения Фурмановского муниципального района»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693" y="1628800"/>
            <a:ext cx="84176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создание необходимых условий для укрепления безопасности населения на </a:t>
            </a:r>
          </a:p>
          <a:p>
            <a:r>
              <a:rPr lang="ru-RU" sz="1400" b="1" dirty="0"/>
              <a:t>т</a:t>
            </a:r>
            <a:r>
              <a:rPr lang="ru-RU" sz="1400" b="1" dirty="0" smtClean="0"/>
              <a:t>ерритории Широковского сельского поселения, организация первичных мер пожарной </a:t>
            </a:r>
          </a:p>
          <a:p>
            <a:r>
              <a:rPr lang="ru-RU" sz="1400" b="1" dirty="0"/>
              <a:t>б</a:t>
            </a:r>
            <a:r>
              <a:rPr lang="ru-RU" sz="1400" b="1" dirty="0" smtClean="0"/>
              <a:t>езопасности.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4693" y="2336686"/>
            <a:ext cx="7892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Целевые показатели, характеризующие ожидаемые результаты реализации программы:</a:t>
            </a:r>
            <a:endParaRPr lang="ru-RU" sz="1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254243"/>
              </p:ext>
            </p:extLst>
          </p:nvPr>
        </p:nvGraphicFramePr>
        <p:xfrm>
          <a:off x="395536" y="2708920"/>
          <a:ext cx="7414610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84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2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2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22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21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 п/п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2024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2025</a:t>
                      </a:r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2026</a:t>
                      </a:r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2027</a:t>
                      </a:r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Число случаев</a:t>
                      </a:r>
                      <a:r>
                        <a:rPr lang="ru-RU" sz="1400" baseline="0" dirty="0" smtClean="0"/>
                        <a:t> возникновения ЧС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01905197"/>
              </p:ext>
            </p:extLst>
          </p:nvPr>
        </p:nvGraphicFramePr>
        <p:xfrm>
          <a:off x="274388" y="4077072"/>
          <a:ext cx="8618091" cy="2623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35740"/>
            <a:ext cx="1734054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221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657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«Благоустройство и уличное освещение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Широковского сельского поселения Фурмановского муниципального района»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72816"/>
            <a:ext cx="79330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развитие сети уличного освещения, комплексное решение проблемы </a:t>
            </a:r>
          </a:p>
          <a:p>
            <a:r>
              <a:rPr lang="ru-RU" sz="1400" b="1" dirty="0" smtClean="0"/>
              <a:t>благоустройства населенных пунктов сельского поселения</a:t>
            </a:r>
          </a:p>
          <a:p>
            <a:r>
              <a:rPr lang="ru-RU" sz="1400" b="1" dirty="0" smtClean="0"/>
              <a:t>Целевые показатели, характеризующие ожидаемые результаты реализации программы:</a:t>
            </a:r>
            <a:endParaRPr lang="ru-RU" sz="1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653582"/>
              </p:ext>
            </p:extLst>
          </p:nvPr>
        </p:nvGraphicFramePr>
        <p:xfrm>
          <a:off x="323526" y="2636912"/>
          <a:ext cx="7402646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54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99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55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11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11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 п/п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2023</a:t>
                      </a:r>
                    </a:p>
                    <a:p>
                      <a:pPr algn="ctr"/>
                      <a:r>
                        <a:rPr lang="ru-RU" sz="1400" dirty="0" smtClean="0"/>
                        <a:t>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2024</a:t>
                      </a:r>
                    </a:p>
                    <a:p>
                      <a:pPr algn="ctr"/>
                      <a:r>
                        <a:rPr lang="ru-RU" sz="1400" dirty="0" smtClean="0"/>
                        <a:t>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2025</a:t>
                      </a:r>
                    </a:p>
                    <a:p>
                      <a:pPr algn="ctr"/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2026год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Число светильников уличного освещения,</a:t>
                      </a:r>
                      <a:r>
                        <a:rPr lang="ru-RU" sz="1400" baseline="0" dirty="0" smtClean="0"/>
                        <a:t> единиц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Общий объем потребляемой электрической энергии, тыс. Квт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81051109"/>
              </p:ext>
            </p:extLst>
          </p:nvPr>
        </p:nvGraphicFramePr>
        <p:xfrm>
          <a:off x="323528" y="4365104"/>
          <a:ext cx="8496944" cy="23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27518"/>
            <a:ext cx="2376264" cy="134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340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2025 год и плановый период 2026-2027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18863"/>
              </p:ext>
            </p:extLst>
          </p:nvPr>
        </p:nvGraphicFramePr>
        <p:xfrm>
          <a:off x="500034" y="1988840"/>
          <a:ext cx="8143933" cy="4428208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831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8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79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79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79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080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416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2026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0102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1185,9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1185,9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1185,9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0104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1637,8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1500,2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1500,2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1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0105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Судебная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система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0106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0111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Резервные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фонды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0113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Другие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586,8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586,8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586,8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3411,7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3274,1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3274,1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1500174"/>
            <a:ext cx="350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Общегосударственные вопросы</a:t>
            </a:r>
            <a:endParaRPr lang="ru-RU" dirty="0">
              <a:solidFill>
                <a:srgbClr val="FFFF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2025год и плановый период 2026-2027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6792"/>
              </p:ext>
            </p:extLst>
          </p:nvPr>
        </p:nvGraphicFramePr>
        <p:xfrm>
          <a:off x="571472" y="1791650"/>
          <a:ext cx="8001057" cy="153924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976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4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2026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0203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Мобилизационная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вневойсковая подготовка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158,1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173,2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179,5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158,1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173,2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179,5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1434460"/>
            <a:ext cx="2629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981395"/>
              </p:ext>
            </p:extLst>
          </p:nvPr>
        </p:nvGraphicFramePr>
        <p:xfrm>
          <a:off x="611561" y="4293095"/>
          <a:ext cx="7960967" cy="1522457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08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6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6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6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803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</a:t>
                      </a:r>
                      <a:r>
                        <a:rPr lang="ru-RU" sz="13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2026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0310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пожарной безопасности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00034" y="3488296"/>
            <a:ext cx="7051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2025 год и плановый период 2026-2027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410478"/>
              </p:ext>
            </p:extLst>
          </p:nvPr>
        </p:nvGraphicFramePr>
        <p:xfrm>
          <a:off x="502058" y="3917410"/>
          <a:ext cx="7742351" cy="1329367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00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6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52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52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52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863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</a:t>
                      </a:r>
                      <a:r>
                        <a:rPr lang="ru-RU" sz="13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95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0503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Благоустройство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710,0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360,0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360,0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6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0502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Коммунальное хозяйство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600,0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8082008"/>
                  </a:ext>
                </a:extLst>
              </a:tr>
              <a:tr h="213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1310,0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1560" y="3356992"/>
            <a:ext cx="409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Жилищно – коммунальное хозяйство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117452"/>
              </p:ext>
            </p:extLst>
          </p:nvPr>
        </p:nvGraphicFramePr>
        <p:xfrm>
          <a:off x="395537" y="5526525"/>
          <a:ext cx="7920880" cy="1053888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697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4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36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3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59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162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Раздел 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16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5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0801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4471,7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1877,9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1234,1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4471,1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1877,9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1234,1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24748" y="5157192"/>
            <a:ext cx="3526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Культура и кинематография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267709"/>
              </p:ext>
            </p:extLst>
          </p:nvPr>
        </p:nvGraphicFramePr>
        <p:xfrm>
          <a:off x="524748" y="1854117"/>
          <a:ext cx="7647654" cy="1913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7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15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0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4083">
                <a:tc rowSpan="2"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подраздел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тысяч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0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08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0409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Дорожное хозяйство (дорожные фонды)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1561,9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1561,9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1561,9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942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0412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вопросы в области национальной экономики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607311"/>
                  </a:ext>
                </a:extLst>
              </a:tr>
              <a:tr h="35870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15612,9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2057" y="1484784"/>
            <a:ext cx="2918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194" y="332656"/>
            <a:ext cx="825771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Широковское сельское поселение расположено в центральной части Фурмановского муниципального района Ивановской области. На севере оно граничит с </a:t>
            </a:r>
            <a:r>
              <a:rPr lang="ru-RU" sz="1400" dirty="0" err="1" smtClean="0">
                <a:solidFill>
                  <a:prstClr val="white"/>
                </a:solidFill>
              </a:rPr>
              <a:t>Нерехтским</a:t>
            </a:r>
            <a:r>
              <a:rPr lang="ru-RU" sz="1400" dirty="0" smtClean="0">
                <a:solidFill>
                  <a:prstClr val="white"/>
                </a:solidFill>
              </a:rPr>
              <a:t> районом Костромской области, с запада примыкает к землям </a:t>
            </a:r>
            <a:r>
              <a:rPr lang="ru-RU" sz="1400" dirty="0" err="1" smtClean="0">
                <a:solidFill>
                  <a:prstClr val="white"/>
                </a:solidFill>
              </a:rPr>
              <a:t>Хромцовского</a:t>
            </a:r>
            <a:r>
              <a:rPr lang="ru-RU" sz="1400" dirty="0" smtClean="0">
                <a:solidFill>
                  <a:prstClr val="white"/>
                </a:solidFill>
              </a:rPr>
              <a:t> сельского поселения, на юге граничит с Ивановским районом, на востоке с </a:t>
            </a:r>
            <a:r>
              <a:rPr lang="ru-RU" sz="1400" dirty="0" err="1" smtClean="0">
                <a:solidFill>
                  <a:prstClr val="white"/>
                </a:solidFill>
              </a:rPr>
              <a:t>Панинским</a:t>
            </a:r>
            <a:r>
              <a:rPr lang="ru-RU" sz="1400" dirty="0" smtClean="0">
                <a:solidFill>
                  <a:prstClr val="white"/>
                </a:solidFill>
              </a:rPr>
              <a:t> и </a:t>
            </a:r>
            <a:r>
              <a:rPr lang="ru-RU" sz="1400" dirty="0" err="1" smtClean="0">
                <a:solidFill>
                  <a:prstClr val="white"/>
                </a:solidFill>
              </a:rPr>
              <a:t>Иванковским</a:t>
            </a:r>
            <a:r>
              <a:rPr lang="ru-RU" sz="1400" dirty="0" smtClean="0">
                <a:solidFill>
                  <a:prstClr val="white"/>
                </a:solidFill>
              </a:rPr>
              <a:t> сельскими поселениями и с городским поселением города Фурманова.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Протяженность сельского поселения с севера на юг 40,5 км, с запада на восток 27,6 км.        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Широковская сельская администрация была образована в 1924 году и носила следующие названия: 1924-1933 Исполнительный комитет Широковского сельсовета </a:t>
            </a:r>
            <a:r>
              <a:rPr lang="ru-RU" sz="1400" dirty="0" err="1" smtClean="0">
                <a:solidFill>
                  <a:prstClr val="white"/>
                </a:solidFill>
              </a:rPr>
              <a:t>рабочи</a:t>
            </a:r>
            <a:r>
              <a:rPr lang="ru-RU" sz="1400" dirty="0" smtClean="0">
                <a:solidFill>
                  <a:prstClr val="white"/>
                </a:solidFill>
              </a:rPr>
              <a:t> крестьянских и красноармейских депутатов </a:t>
            </a:r>
            <a:r>
              <a:rPr lang="ru-RU" sz="1400" dirty="0" err="1" smtClean="0">
                <a:solidFill>
                  <a:prstClr val="white"/>
                </a:solidFill>
              </a:rPr>
              <a:t>Середского</a:t>
            </a:r>
            <a:r>
              <a:rPr lang="ru-RU" sz="1400" dirty="0" smtClean="0">
                <a:solidFill>
                  <a:prstClr val="white"/>
                </a:solidFill>
              </a:rPr>
              <a:t> района; 1936-1963- Исполнительный комитет Широковского сельского Совета депутатов трудящихся </a:t>
            </a:r>
            <a:r>
              <a:rPr lang="ru-RU" sz="1400" dirty="0" err="1" smtClean="0">
                <a:solidFill>
                  <a:prstClr val="white"/>
                </a:solidFill>
              </a:rPr>
              <a:t>Середского</a:t>
            </a:r>
            <a:r>
              <a:rPr lang="ru-RU" sz="1400" dirty="0" smtClean="0">
                <a:solidFill>
                  <a:prstClr val="white"/>
                </a:solidFill>
              </a:rPr>
              <a:t> района, </a:t>
            </a:r>
            <a:r>
              <a:rPr lang="ru-RU" sz="1400" dirty="0">
                <a:solidFill>
                  <a:prstClr val="white"/>
                </a:solidFill>
              </a:rPr>
              <a:t>1963-1977-  Исполнительный комитет Широковского сельского Совета депутатов </a:t>
            </a:r>
            <a:r>
              <a:rPr lang="ru-RU" sz="1400" dirty="0" smtClean="0">
                <a:solidFill>
                  <a:prstClr val="white"/>
                </a:solidFill>
              </a:rPr>
              <a:t>трудящихся; 1977-1993- Исполнительный комитет Широковского сельского Совета. С 1993 – Широковская сельская администрация. С 1 января 2006 года Законом Ивановской области « О городском и сельских поселений в </a:t>
            </a:r>
            <a:r>
              <a:rPr lang="ru-RU" sz="1400" dirty="0" err="1" smtClean="0">
                <a:solidFill>
                  <a:prstClr val="white"/>
                </a:solidFill>
              </a:rPr>
              <a:t>Фурмановском</a:t>
            </a:r>
            <a:r>
              <a:rPr lang="ru-RU" sz="1400" dirty="0" smtClean="0">
                <a:solidFill>
                  <a:prstClr val="white"/>
                </a:solidFill>
              </a:rPr>
              <a:t> муниципальном районе» № 51-ОЗ, 05 февраля 2005г. Образовано Широковское сельское поселение.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Расстояние от административного центра поселения с. Широково до г. Фурманова 6 км. </a:t>
            </a:r>
            <a:r>
              <a:rPr lang="ru-RU" sz="1400" dirty="0">
                <a:solidFill>
                  <a:prstClr val="white"/>
                </a:solidFill>
              </a:rPr>
              <a:t>п</a:t>
            </a:r>
            <a:r>
              <a:rPr lang="ru-RU" sz="1400" dirty="0" smtClean="0">
                <a:solidFill>
                  <a:prstClr val="white"/>
                </a:solidFill>
              </a:rPr>
              <a:t>о автотранспортной дороге. </a:t>
            </a:r>
          </a:p>
          <a:p>
            <a:pPr algn="just"/>
            <a:r>
              <a:rPr lang="ru-RU" sz="1600" dirty="0" smtClean="0">
                <a:solidFill>
                  <a:prstClr val="white"/>
                </a:solidFill>
              </a:rPr>
              <a:t>      </a:t>
            </a:r>
            <a:r>
              <a:rPr lang="ru-RU" sz="1400" dirty="0" smtClean="0">
                <a:solidFill>
                  <a:prstClr val="white"/>
                </a:solidFill>
              </a:rPr>
              <a:t>Площадь равна 176,83 </a:t>
            </a:r>
            <a:r>
              <a:rPr lang="ru-RU" sz="1400" dirty="0" err="1" smtClean="0">
                <a:solidFill>
                  <a:prstClr val="white"/>
                </a:solidFill>
              </a:rPr>
              <a:t>кв.км</a:t>
            </a:r>
            <a:r>
              <a:rPr lang="ru-RU" sz="1400" dirty="0" smtClean="0">
                <a:solidFill>
                  <a:prstClr val="white"/>
                </a:solidFill>
              </a:rPr>
              <a:t>., что составляет 21,3% от общей площади Фурмановского района.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В состав территории поселения входит 26 населенных пунктов: деревни </a:t>
            </a:r>
            <a:r>
              <a:rPr lang="ru-RU" sz="1400" dirty="0" err="1" smtClean="0">
                <a:solidFill>
                  <a:prstClr val="white"/>
                </a:solidFill>
              </a:rPr>
              <a:t>Акульцево</a:t>
            </a:r>
            <a:r>
              <a:rPr lang="ru-RU" sz="1400" dirty="0" smtClean="0">
                <a:solidFill>
                  <a:prstClr val="white"/>
                </a:solidFill>
              </a:rPr>
              <a:t>, Алексино, Баскаково, Верино, Головино, Голчаново, Деревеньки, </a:t>
            </a:r>
            <a:r>
              <a:rPr lang="ru-RU" sz="1400" dirty="0" err="1" smtClean="0">
                <a:solidFill>
                  <a:prstClr val="white"/>
                </a:solidFill>
              </a:rPr>
              <a:t>Душилово</a:t>
            </a:r>
            <a:r>
              <a:rPr lang="ru-RU" sz="1400" dirty="0" smtClean="0">
                <a:solidFill>
                  <a:prstClr val="white"/>
                </a:solidFill>
              </a:rPr>
              <a:t>, Земляничный, Исаевское, </a:t>
            </a:r>
            <a:r>
              <a:rPr lang="ru-RU" sz="1400" dirty="0" err="1" smtClean="0">
                <a:solidFill>
                  <a:prstClr val="white"/>
                </a:solidFill>
              </a:rPr>
              <a:t>Каргашино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Клевнево</a:t>
            </a:r>
            <a:r>
              <a:rPr lang="ru-RU" sz="1400" dirty="0" smtClean="0">
                <a:solidFill>
                  <a:prstClr val="white"/>
                </a:solidFill>
              </a:rPr>
              <a:t>, Климово, Косогоры, </a:t>
            </a:r>
            <a:r>
              <a:rPr lang="ru-RU" sz="1400" dirty="0" err="1" smtClean="0">
                <a:solidFill>
                  <a:prstClr val="white"/>
                </a:solidFill>
              </a:rPr>
              <a:t>Морозово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Паньково</a:t>
            </a:r>
            <a:r>
              <a:rPr lang="ru-RU" sz="1400" dirty="0" smtClean="0">
                <a:solidFill>
                  <a:prstClr val="white"/>
                </a:solidFill>
              </a:rPr>
              <a:t>, Первое Мая, </a:t>
            </a:r>
            <a:r>
              <a:rPr lang="ru-RU" sz="1400" dirty="0" err="1" smtClean="0">
                <a:solidFill>
                  <a:prstClr val="white"/>
                </a:solidFill>
              </a:rPr>
              <a:t>Петрушиха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Пяльцево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Реутово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Твердислово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Цветаево</a:t>
            </a:r>
            <a:r>
              <a:rPr lang="ru-RU" sz="1400" dirty="0" smtClean="0">
                <a:solidFill>
                  <a:prstClr val="white"/>
                </a:solidFill>
              </a:rPr>
              <a:t>, села Широково,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Михальково</a:t>
            </a:r>
            <a:r>
              <a:rPr lang="ru-RU" sz="1400" dirty="0" smtClean="0">
                <a:solidFill>
                  <a:prstClr val="white"/>
                </a:solidFill>
              </a:rPr>
              <a:t>, Никольское.</a:t>
            </a:r>
          </a:p>
          <a:p>
            <a:pPr algn="just"/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smtClean="0">
                <a:solidFill>
                  <a:prstClr val="white"/>
                </a:solidFill>
              </a:rPr>
              <a:t>      На территории поселения имеется два храма: храм Всех Святых в с. Широково и церковь Свято-</a:t>
            </a:r>
            <a:r>
              <a:rPr lang="ru-RU" sz="1400" dirty="0" err="1" smtClean="0">
                <a:solidFill>
                  <a:prstClr val="white"/>
                </a:solidFill>
              </a:rPr>
              <a:t>Димитриевская</a:t>
            </a:r>
            <a:r>
              <a:rPr lang="ru-RU" sz="1400" dirty="0" smtClean="0">
                <a:solidFill>
                  <a:prstClr val="white"/>
                </a:solidFill>
              </a:rPr>
              <a:t> в с.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dirty="0" smtClean="0">
                <a:solidFill>
                  <a:prstClr val="white"/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 В с. Широково 9 мая 2005 года открыт памятник землякам, погибшим в годы Великой Отечественной Войны, заложена аллея Славы.</a:t>
            </a:r>
          </a:p>
          <a:p>
            <a:pPr algn="just"/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smtClean="0">
                <a:solidFill>
                  <a:prstClr val="white"/>
                </a:solidFill>
              </a:rPr>
              <a:t>      В </a:t>
            </a:r>
            <a:r>
              <a:rPr lang="ru-RU" sz="1400" dirty="0" err="1" smtClean="0">
                <a:solidFill>
                  <a:prstClr val="white"/>
                </a:solidFill>
              </a:rPr>
              <a:t>Широковской</a:t>
            </a:r>
            <a:r>
              <a:rPr lang="ru-RU" sz="1400" dirty="0" smtClean="0">
                <a:solidFill>
                  <a:prstClr val="white"/>
                </a:solidFill>
              </a:rPr>
              <a:t> библиотеке располагается музей поэта М.А. Дудина – уроженца д. </a:t>
            </a:r>
            <a:r>
              <a:rPr lang="ru-RU" sz="1400" dirty="0" err="1" smtClean="0">
                <a:solidFill>
                  <a:prstClr val="white"/>
                </a:solidFill>
              </a:rPr>
              <a:t>Клевнево</a:t>
            </a:r>
            <a:r>
              <a:rPr lang="ru-RU" sz="1400" dirty="0" smtClean="0">
                <a:solidFill>
                  <a:prstClr val="white"/>
                </a:solidFill>
              </a:rPr>
              <a:t>. Место его захоронения находится в с.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smtClean="0">
                <a:solidFill>
                  <a:prstClr val="white"/>
                </a:solidFill>
              </a:rPr>
              <a:t>.</a:t>
            </a:r>
            <a:endParaRPr lang="ru-RU" sz="1400" dirty="0" smtClean="0">
              <a:solidFill>
                <a:prstClr val="white"/>
              </a:solidFill>
            </a:endParaRP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</a:t>
            </a:r>
            <a:endParaRPr lang="ru-RU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095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837246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Динамика (структура) расходов бюджета Широковского сельского поселения</a:t>
            </a:r>
            <a:endParaRPr lang="ru-RU"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480860"/>
              </p:ext>
            </p:extLst>
          </p:nvPr>
        </p:nvGraphicFramePr>
        <p:xfrm>
          <a:off x="500034" y="1714489"/>
          <a:ext cx="7744373" cy="3658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0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5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51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51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13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2025год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2026 год план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2027 год план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3411,7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3274,1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3274,1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6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оборона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158,1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173,2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1795,5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6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1562,9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1562,9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1562,9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0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Жилищно –коммунальное хозяйство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1310,0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360,0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360,00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6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4471,7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1877,9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1234,1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66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 РАСХОДОВ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10914,5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7248,2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86610,6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5576" y="5589240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Социально – значимые расходы в бюджете Широковского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сельского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поселения в 2025 году и на плановый период 2026 и 2027 годов </a:t>
            </a:r>
            <a:r>
              <a:rPr lang="ru-RU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планируются.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7688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социально-экономического развития </a:t>
            </a:r>
          </a:p>
          <a:p>
            <a:pPr algn="ctr"/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Широковского сельского поселения</a:t>
            </a:r>
            <a:endParaRPr lang="ru-RU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3377"/>
              </p:ext>
            </p:extLst>
          </p:nvPr>
        </p:nvGraphicFramePr>
        <p:xfrm>
          <a:off x="611561" y="1628798"/>
          <a:ext cx="7632847" cy="4857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1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1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0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0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03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03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03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270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 п/п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Наименование показателя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2023год отчет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2024 год оценка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2025 год (прогноз)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2026 год (прогноз)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2027 год (прогноз)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68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Численность населения среднегодовая, человек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748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740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733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53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Уровень безработицы, в процентах</a:t>
                      </a:r>
                      <a:r>
                        <a:rPr lang="ru-RU" sz="1400" baseline="0" dirty="0" smtClean="0"/>
                        <a:t> к трудоспособному населению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0,2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68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Индекс промышленного</a:t>
                      </a:r>
                      <a:r>
                        <a:rPr lang="ru-RU" sz="1400" baseline="0" dirty="0" smtClean="0"/>
                        <a:t> производства</a:t>
                      </a:r>
                      <a:r>
                        <a:rPr lang="ru-RU" sz="1400" dirty="0" smtClean="0"/>
                        <a:t>, процентов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107,5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100,6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034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Оборот розничной торговли, </a:t>
                      </a:r>
                    </a:p>
                    <a:p>
                      <a:pPr algn="ctr"/>
                      <a:r>
                        <a:rPr lang="ru-RU" sz="1400" dirty="0" smtClean="0"/>
                        <a:t>млн. руб.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262,6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281,8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293,9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306,3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318,5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753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Объем продукции сельского хозяйства в хозяйствах всех категорий, млн. руб.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38,5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43,7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45,6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47,3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268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086" y="428604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8648" y="1459046"/>
            <a:ext cx="8183880" cy="16127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Бюджет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1ca28e4dcd1db95f436b527c04cf64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3214686"/>
            <a:ext cx="4500594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Прямая соединительная линия 3"/>
          <p:cNvSpPr/>
          <p:nvPr/>
        </p:nvSpPr>
        <p:spPr>
          <a:xfrm>
            <a:off x="4619275" y="3286123"/>
            <a:ext cx="2482959" cy="6396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77887"/>
                </a:lnTo>
                <a:lnTo>
                  <a:pt x="2923331" y="477887"/>
                </a:lnTo>
                <a:lnTo>
                  <a:pt x="2923331" y="69946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рямая соединительная линия 4"/>
          <p:cNvSpPr/>
          <p:nvPr/>
        </p:nvSpPr>
        <p:spPr>
          <a:xfrm>
            <a:off x="4572789" y="3286124"/>
            <a:ext cx="77666" cy="67013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485" y="0"/>
                </a:moveTo>
                <a:lnTo>
                  <a:pt x="46485" y="511240"/>
                </a:lnTo>
                <a:lnTo>
                  <a:pt x="45720" y="511240"/>
                </a:lnTo>
                <a:lnTo>
                  <a:pt x="45720" y="73281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рямая соединительная линия 5"/>
          <p:cNvSpPr/>
          <p:nvPr/>
        </p:nvSpPr>
        <p:spPr>
          <a:xfrm>
            <a:off x="1695943" y="3286123"/>
            <a:ext cx="2482959" cy="63612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923331" y="0"/>
                </a:moveTo>
                <a:lnTo>
                  <a:pt x="2923331" y="474044"/>
                </a:lnTo>
                <a:lnTo>
                  <a:pt x="0" y="474044"/>
                </a:lnTo>
                <a:lnTo>
                  <a:pt x="0" y="69562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Скругленный прямоугольник 11"/>
          <p:cNvSpPr/>
          <p:nvPr/>
        </p:nvSpPr>
        <p:spPr>
          <a:xfrm>
            <a:off x="3423365" y="1767320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3" name="Группа 12"/>
          <p:cNvGrpSpPr/>
          <p:nvPr/>
        </p:nvGrpSpPr>
        <p:grpSpPr>
          <a:xfrm>
            <a:off x="3689123" y="2019789"/>
            <a:ext cx="2031511" cy="1388897"/>
            <a:chOff x="3189089" y="545620"/>
            <a:chExt cx="2391816" cy="1518803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189089" y="54562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Скругленный прямоугольник 8"/>
            <p:cNvSpPr/>
            <p:nvPr/>
          </p:nvSpPr>
          <p:spPr>
            <a:xfrm>
              <a:off x="3233573" y="59010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Поступающие в бюджет денежные средства являются </a:t>
              </a:r>
              <a:r>
                <a:rPr lang="ru-RU" sz="1200" b="1" kern="1200" dirty="0" smtClean="0"/>
                <a:t>доходами</a:t>
              </a:r>
              <a:endParaRPr lang="ru-RU" sz="1200" kern="1200" dirty="0"/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500034" y="3981744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8" name="Группа 17"/>
          <p:cNvGrpSpPr/>
          <p:nvPr/>
        </p:nvGrpSpPr>
        <p:grpSpPr>
          <a:xfrm>
            <a:off x="765791" y="4234213"/>
            <a:ext cx="2031511" cy="1388897"/>
            <a:chOff x="265757" y="2760044"/>
            <a:chExt cx="2391816" cy="1518803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265757" y="2760044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кругленный прямоугольник 11"/>
            <p:cNvSpPr/>
            <p:nvPr/>
          </p:nvSpPr>
          <p:spPr>
            <a:xfrm>
              <a:off x="310241" y="2804528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Налоговые доходы </a:t>
              </a:r>
              <a:r>
                <a:rPr lang="ru-RU" sz="1200" kern="1200" dirty="0" smtClean="0"/>
                <a:t>(часть доходов граждан и организаций, которые они обязаны платить государству)</a:t>
              </a:r>
              <a:endParaRPr lang="ru-RU" sz="1200" kern="1200" dirty="0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3422600" y="4018939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3" name="Группа 22"/>
          <p:cNvGrpSpPr/>
          <p:nvPr/>
        </p:nvGrpSpPr>
        <p:grpSpPr>
          <a:xfrm>
            <a:off x="3688357" y="4271409"/>
            <a:ext cx="2240965" cy="1657921"/>
            <a:chOff x="3188323" y="2797240"/>
            <a:chExt cx="2391816" cy="1518803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3188323" y="279724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Скругленный прямоугольник 14"/>
            <p:cNvSpPr/>
            <p:nvPr/>
          </p:nvSpPr>
          <p:spPr>
            <a:xfrm>
              <a:off x="3232807" y="284172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Неналоговые доходы </a:t>
              </a:r>
              <a:r>
                <a:rPr lang="ru-RU" sz="1200" kern="1200" dirty="0" smtClean="0"/>
                <a:t>(платежи в виде штрафов, санкций за нарушение законодательства, платежи за пользование имуществом государства, средства самообложения граждан)</a:t>
              </a:r>
              <a:endParaRPr lang="ru-RU" sz="1200" kern="1200" dirty="0"/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6346697" y="3985586"/>
            <a:ext cx="2031511" cy="1262646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7" name="Группа 26"/>
          <p:cNvGrpSpPr/>
          <p:nvPr/>
        </p:nvGrpSpPr>
        <p:grpSpPr>
          <a:xfrm>
            <a:off x="6500827" y="4238056"/>
            <a:ext cx="2143140" cy="1548398"/>
            <a:chOff x="6112421" y="2763887"/>
            <a:chExt cx="2391816" cy="138074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6112421" y="2763887"/>
              <a:ext cx="2391816" cy="13807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Скругленный прямоугольник 17"/>
            <p:cNvSpPr/>
            <p:nvPr/>
          </p:nvSpPr>
          <p:spPr>
            <a:xfrm>
              <a:off x="6152862" y="2804328"/>
              <a:ext cx="2310934" cy="1299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Безвозмездные поступления 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(средства, которые поступают в бюджет безвозмездно из других бюджетов, а также от юридических и физических лиц)</a:t>
              </a:r>
              <a:endParaRPr lang="ru-RU" sz="12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10083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Выплачиваемые из бюджета денежные средства называются </a:t>
            </a:r>
            <a:r>
              <a:rPr lang="ru-RU" b="1" dirty="0" smtClean="0">
                <a:solidFill>
                  <a:schemeClr val="accent1"/>
                </a:solidFill>
              </a:rPr>
              <a:t>расходами</a:t>
            </a:r>
            <a:r>
              <a:rPr lang="ru-RU" b="1" dirty="0" smtClean="0"/>
              <a:t> </a:t>
            </a:r>
            <a:r>
              <a:rPr lang="ru-RU" dirty="0" smtClean="0"/>
              <a:t>бюджета.</a:t>
            </a:r>
          </a:p>
          <a:p>
            <a:endParaRPr lang="ru-RU" dirty="0"/>
          </a:p>
        </p:txBody>
      </p:sp>
      <p:pic>
        <p:nvPicPr>
          <p:cNvPr id="4" name="Рисунок 3" descr="budge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286124"/>
            <a:ext cx="4854791" cy="2945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60889" y="3048607"/>
            <a:ext cx="2822222" cy="1721224"/>
          </a:xfrm>
        </p:spPr>
      </p:pic>
      <p:sp>
        <p:nvSpPr>
          <p:cNvPr id="5" name="TextBox 4"/>
          <p:cNvSpPr txBox="1"/>
          <p:nvPr/>
        </p:nvSpPr>
        <p:spPr>
          <a:xfrm>
            <a:off x="6286512" y="2000240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сли расходная часть бюджета превышает доходную, то бюджет формируется с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2071678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ревышение доходов над расходами образует положительный остаток бюджета </a:t>
            </a:r>
          </a:p>
          <a:p>
            <a:pPr algn="ctr"/>
            <a:r>
              <a:rPr lang="ru-RU" alt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Autofit/>
          </a:bodyPr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обязательства, возникающие из муниципальных заимствований, гарантий по обязательствам третьих лиц, другие обязательства в соответствии с видами долговых обязательств, принятые на себя муниципальным образованием.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средства, предоставляемые одним бюджетом бюджетной системы Российской Федерации другому бюджету Российской Федерации.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Дотации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комплекс мероприятий, увязанных по ресурсам, срокам и исполнителям, направленных на достижение целей социально-экономического развития Широковского сельского поселения в определенной сфере.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6102</TotalTime>
  <Words>2385</Words>
  <Application>Microsoft Office PowerPoint</Application>
  <PresentationFormat>Экран (4:3)</PresentationFormat>
  <Paragraphs>652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Calibri</vt:lpstr>
      <vt:lpstr>Cambria</vt:lpstr>
      <vt:lpstr>Franklin Gothic Book</vt:lpstr>
      <vt:lpstr>Rockwell</vt:lpstr>
      <vt:lpstr>Times New Roman</vt:lpstr>
      <vt:lpstr>Wingdings 2</vt:lpstr>
      <vt:lpstr>Литейная</vt:lpstr>
      <vt:lpstr>Техническая</vt:lpstr>
      <vt:lpstr>1_Техническая</vt:lpstr>
      <vt:lpstr>«Бюджет для граждан»  к проекту решения совета широковского сельского поселения Фурмановского муниципального района « О бюджете широковского сельского поселения на  2025 и плановый период 2026 и 2027 года» </vt:lpstr>
      <vt:lpstr>Уважаемые жители Широковского сельского поселения!</vt:lpstr>
      <vt:lpstr>Презентация PowerPoint</vt:lpstr>
      <vt:lpstr>Презентация PowerPoint</vt:lpstr>
      <vt:lpstr>Основные понятия и термины</vt:lpstr>
      <vt:lpstr>Основные понятия и термины</vt:lpstr>
      <vt:lpstr>Презентация PowerPoint</vt:lpstr>
      <vt:lpstr>Основные понятия и термины</vt:lpstr>
      <vt:lpstr>Основные понятия и термины</vt:lpstr>
      <vt:lpstr>Основные характеристики бюджета  Широковского сельского поселения</vt:lpstr>
      <vt:lpstr>Объем и структура доходов в динамике бюджета  Широковского сельского поселения</vt:lpstr>
      <vt:lpstr>Презентация PowerPoint</vt:lpstr>
      <vt:lpstr>Презентация PowerPoint</vt:lpstr>
      <vt:lpstr>Налоговые и неналоговые доходы  бюджета Широковского сельского  поселения на 2025 год и плановый период 2026-2027 гг.</vt:lpstr>
      <vt:lpstr>Презентация PowerPoint</vt:lpstr>
      <vt:lpstr>Презентация PowerPoint</vt:lpstr>
      <vt:lpstr>Бюджетная политика в области доходов</vt:lpstr>
      <vt:lpstr>Бюджетная политика в области расходов</vt:lpstr>
      <vt:lpstr>Расходы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Широковского сельского поселения  на 2025 год и плановый период 2026-2027 гг по основным разделам и подразделам</vt:lpstr>
      <vt:lpstr>Структура расходов бюджета Широковского сельского поселения  на 2025год и плановый период 2026-2027 гг по основным разделам и подразделам</vt:lpstr>
      <vt:lpstr>Структура расходов бюджета Широковского сельского поселения  на 2025 год и плановый период 2026-2027 гг по основным разделам и подразделам</vt:lpstr>
      <vt:lpstr>Динамика (структура) расходов бюджета Широковского сельского поселения</vt:lpstr>
    </vt:vector>
  </TitlesOfParts>
  <Company>fofurmanov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2016г</dc:title>
  <dc:creator>admin</dc:creator>
  <cp:lastModifiedBy>User</cp:lastModifiedBy>
  <cp:revision>240</cp:revision>
  <dcterms:created xsi:type="dcterms:W3CDTF">2016-06-22T11:14:51Z</dcterms:created>
  <dcterms:modified xsi:type="dcterms:W3CDTF">2024-12-25T12:09:53Z</dcterms:modified>
</cp:coreProperties>
</file>