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  <p:sldMasterId id="2147483744" r:id="rId2"/>
    <p:sldMasterId id="2147483756" r:id="rId3"/>
  </p:sldMasterIdLst>
  <p:sldIdLst>
    <p:sldId id="299" r:id="rId4"/>
    <p:sldId id="300" r:id="rId5"/>
    <p:sldId id="301" r:id="rId6"/>
    <p:sldId id="302" r:id="rId7"/>
    <p:sldId id="259" r:id="rId8"/>
    <p:sldId id="260" r:id="rId9"/>
    <p:sldId id="262" r:id="rId10"/>
    <p:sldId id="263" r:id="rId11"/>
    <p:sldId id="264" r:id="rId12"/>
    <p:sldId id="303" r:id="rId13"/>
    <p:sldId id="304" r:id="rId14"/>
    <p:sldId id="292" r:id="rId15"/>
    <p:sldId id="285" r:id="rId16"/>
    <p:sldId id="278" r:id="rId17"/>
    <p:sldId id="291" r:id="rId18"/>
    <p:sldId id="293" r:id="rId19"/>
    <p:sldId id="280" r:id="rId20"/>
    <p:sldId id="281" r:id="rId21"/>
    <p:sldId id="265" r:id="rId22"/>
    <p:sldId id="266" r:id="rId23"/>
    <p:sldId id="286" r:id="rId24"/>
    <p:sldId id="287" r:id="rId25"/>
    <p:sldId id="288" r:id="rId26"/>
    <p:sldId id="289" r:id="rId27"/>
    <p:sldId id="294" r:id="rId28"/>
    <p:sldId id="295" r:id="rId29"/>
    <p:sldId id="271" r:id="rId30"/>
    <p:sldId id="269" r:id="rId31"/>
    <p:sldId id="272" r:id="rId32"/>
    <p:sldId id="274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98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2024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4207298747156423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20177,9</a:t>
                    </a:r>
                    <a:endParaRPr lang="en-US" dirty="0" smtClean="0"/>
                  </a:p>
                  <a:p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FED4-4C3E-A025-122891C96FF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rgbClr val="FFFF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11943.6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ED4-4C3E-A025-122891C96FF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2025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4514283573795067E-2"/>
                  <c:y val="-2.8125246062992128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10914,5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FED4-4C3E-A025-122891C96FF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rgbClr val="FFFF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10914.5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ED4-4C3E-A025-122891C96FF5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2026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7365,7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FED4-4C3E-A025-122891C96FF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rgbClr val="FFFF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7365.7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ED4-4C3E-A025-122891C96FF5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2027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9732753466602011E-2"/>
                  <c:y val="-1.5624999999999943E-2"/>
                </c:manualLayout>
              </c:layout>
              <c:tx>
                <c:rich>
                  <a:bodyPr/>
                  <a:lstStyle/>
                  <a:p>
                    <a:pPr>
                      <a:defRPr>
                        <a:solidFill>
                          <a:srgbClr val="FFFF00"/>
                        </a:solidFill>
                      </a:defRPr>
                    </a:pPr>
                    <a:r>
                      <a:rPr lang="en-US" dirty="0" smtClean="0"/>
                      <a:t>6817,6</a:t>
                    </a:r>
                    <a:endParaRPr lang="en-US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FED4-4C3E-A025-122891C96FF5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6817.6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FED4-4C3E-A025-122891C96F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70920944"/>
        <c:axId val="176023440"/>
        <c:axId val="0"/>
      </c:bar3DChart>
      <c:catAx>
        <c:axId val="170920944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one"/>
        <c:crossAx val="176023440"/>
        <c:crosses val="autoZero"/>
        <c:auto val="1"/>
        <c:lblAlgn val="ctr"/>
        <c:lblOffset val="100"/>
        <c:noMultiLvlLbl val="0"/>
      </c:catAx>
      <c:valAx>
        <c:axId val="1760234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one"/>
        <c:crossAx val="17092094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Финансовое обеспечение программы, тыс.рублей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1647,8</a:t>
                    </a:r>
                  </a:p>
                  <a:p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40D0-4BC2-AFDB-CB71BA2A94DB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350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40D0-4BC2-AFDB-CB71BA2A94DB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40D0-4BC2-AFDB-CB71BA2A94DB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40D0-4BC2-AFDB-CB71BA2A94DB}"/>
                </c:ext>
              </c:extLst>
            </c:dLbl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1647.8</c:v>
                </c:pt>
                <c:pt idx="1">
                  <c:v>350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0D0-4BC2-AFDB-CB71BA2A94D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47069888"/>
        <c:axId val="247070448"/>
      </c:barChart>
      <c:catAx>
        <c:axId val="2470698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47070448"/>
        <c:crosses val="autoZero"/>
        <c:auto val="1"/>
        <c:lblAlgn val="ctr"/>
        <c:lblOffset val="100"/>
        <c:noMultiLvlLbl val="0"/>
      </c:catAx>
      <c:valAx>
        <c:axId val="2470704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4706988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2025 год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000" baseline="0" dirty="0" smtClean="0"/>
                      <a:t>1631,2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3A0B-4F66-9982-0E4680F5B54C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000" baseline="0" dirty="0" smtClean="0"/>
                      <a:t>35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3A0B-4F66-9982-0E4680F5B54C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000" baseline="0" dirty="0" smtClean="0"/>
                      <a:t>9248,3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3A0B-4F66-9982-0E4680F5B54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aseline="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Налоговые</c:v>
                </c:pt>
                <c:pt idx="1">
                  <c:v>Неналоговые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1631.2</c:v>
                </c:pt>
                <c:pt idx="1">
                  <c:v>35</c:v>
                </c:pt>
                <c:pt idx="2">
                  <c:v>9248.2999999999993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A0B-4F66-9982-0E4680F5B5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0.15851857103596678"/>
          <c:y val="0.55461119074201226"/>
          <c:w val="0.73401676129552851"/>
          <c:h val="0.33551941405417618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320042787268652"/>
          <c:y val="6.8536366329667073E-2"/>
          <c:w val="0.77550998606992383"/>
          <c:h val="0.483312039403029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2019 год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000" dirty="0" smtClean="0"/>
                      <a:t>1661,4</a:t>
                    </a:r>
                    <a:endParaRPr lang="en-US" sz="1000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E5A6-4454-9417-44C727AE64DB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000" dirty="0" smtClean="0"/>
                      <a:t>35,0</a:t>
                    </a:r>
                    <a:endParaRPr lang="en-US" sz="1000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E5A6-4454-9417-44C727AE64DB}"/>
                </c:ext>
              </c:extLst>
            </c:dLbl>
            <c:dLbl>
              <c:idx val="2"/>
              <c:layout>
                <c:manualLayout>
                  <c:x val="3.6178316369406265E-2"/>
                  <c:y val="5.3889994550112453E-17"/>
                </c:manualLayout>
              </c:layout>
              <c:tx>
                <c:rich>
                  <a:bodyPr/>
                  <a:lstStyle/>
                  <a:p>
                    <a:pPr>
                      <a:defRPr sz="1200"/>
                    </a:pPr>
                    <a:r>
                      <a:rPr lang="en-US" sz="1000" dirty="0" smtClean="0"/>
                      <a:t>5669,3</a:t>
                    </a:r>
                    <a:endParaRPr lang="en-US" sz="1000" dirty="0"/>
                  </a:p>
                </c:rich>
              </c:tx>
              <c:spPr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E5A6-4454-9417-44C727AE64D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Налоговые </c:v>
                </c:pt>
                <c:pt idx="1">
                  <c:v>Неналоговые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1154.5999999999999</c:v>
                </c:pt>
                <c:pt idx="1">
                  <c:v>82</c:v>
                </c:pt>
                <c:pt idx="2">
                  <c:v>5451.3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5A6-4454-9417-44C727AE64D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0.15822992601961605"/>
          <c:y val="0.55012753212606003"/>
          <c:w val="0.68353979187497671"/>
          <c:h val="0.34111140428841241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809953498366383"/>
          <c:y val="5.9670629817025977E-2"/>
          <c:w val="0.77878734869062638"/>
          <c:h val="0.4766734957886035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2020 год</c:v>
                </c:pt>
              </c:strCache>
            </c:strRef>
          </c:tx>
          <c:dLbls>
            <c:dLbl>
              <c:idx val="0"/>
              <c:layout>
                <c:manualLayout>
                  <c:x val="1.7493209328977018E-2"/>
                  <c:y val="1.4946550194987751E-2"/>
                </c:manualLayout>
              </c:layout>
              <c:tx>
                <c:rich>
                  <a:bodyPr/>
                  <a:lstStyle/>
                  <a:p>
                    <a:r>
                      <a:rPr lang="en-US" sz="1000" dirty="0" smtClean="0"/>
                      <a:t>1692,5</a:t>
                    </a:r>
                    <a:endParaRPr lang="en-US" sz="1000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7325-4966-87EC-3C6ACD343879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000" dirty="0" smtClean="0"/>
                      <a:t>35,0</a:t>
                    </a:r>
                    <a:endParaRPr lang="en-US" sz="1000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7325-4966-87EC-3C6ACD343879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000" dirty="0" smtClean="0"/>
                      <a:t>5090,1</a:t>
                    </a:r>
                    <a:endParaRPr lang="en-US" sz="1000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7325-4966-87EC-3C6ACD34387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Налоговые</c:v>
                </c:pt>
                <c:pt idx="1">
                  <c:v>Неналоговые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1157.2</c:v>
                </c:pt>
                <c:pt idx="1">
                  <c:v>82</c:v>
                </c:pt>
                <c:pt idx="2">
                  <c:v>5214.5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325-4966-87EC-3C6ACD34387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0.17386287252271365"/>
          <c:y val="0.54250257504345079"/>
          <c:w val="0.66539381759679139"/>
          <c:h val="0.3468929535136398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Структура неналоговых доходов,</a:t>
            </a:r>
          </a:p>
          <a:p>
            <a:pPr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тысяч</a:t>
            </a:r>
            <a:r>
              <a:rPr lang="ru-RU" sz="20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рублей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3.3740212440163654E-2"/>
          <c:y val="0.31370076527444662"/>
          <c:w val="0.96625978755983633"/>
          <c:h val="0.6158449714737578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 от имущества, находящегося в муниципальной собственности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35,9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941C-4216-AB85-190737B16ECB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941C-4216-AB85-190737B16ECB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941C-4216-AB85-190737B16ECB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941C-4216-AB85-190737B16ECB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4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  <c:pt idx="3">
                  <c:v>2027год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4"/>
                <c:pt idx="0">
                  <c:v>35.9</c:v>
                </c:pt>
                <c:pt idx="1">
                  <c:v>15</c:v>
                </c:pt>
                <c:pt idx="2">
                  <c:v>15</c:v>
                </c:pt>
                <c:pt idx="3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41C-4216-AB85-190737B16EC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Доходы  от платных услуг и компенсации затрат государства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941C-4216-AB85-190737B16ECB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20,0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941C-4216-AB85-190737B16ECB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20,0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941C-4216-AB85-190737B16ECB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20,0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941C-4216-AB85-190737B16ECB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4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  <c:pt idx="3">
                  <c:v>2027год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4"/>
                <c:pt idx="0">
                  <c:v>10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941C-4216-AB85-190737B16EC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76267360"/>
        <c:axId val="176267920"/>
      </c:barChart>
      <c:catAx>
        <c:axId val="17626736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76267920"/>
        <c:crosses val="autoZero"/>
        <c:auto val="1"/>
        <c:lblAlgn val="ctr"/>
        <c:lblOffset val="100"/>
        <c:noMultiLvlLbl val="0"/>
      </c:catAx>
      <c:valAx>
        <c:axId val="17626792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76267360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Структура безвозмездных поступлений, </a:t>
            </a:r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тыс.рублей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c:rich>
      </c:tx>
      <c:layout/>
      <c:overlay val="0"/>
    </c:title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Субвенции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4430214824615446E-2"/>
                  <c:y val="6.2989032964591253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138,5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94CC-4D3F-B34D-67DBB1D64FE3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158,14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94CC-4D3F-B34D-67DBB1D64FE3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173,22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94CC-4D3F-B34D-67DBB1D64FE3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179,46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1-94CC-4D3F-B34D-67DBB1D64FE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  <c:pt idx="3">
                  <c:v>2027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101</c:v>
                </c:pt>
                <c:pt idx="1">
                  <c:v>158.13999999999999</c:v>
                </c:pt>
                <c:pt idx="2">
                  <c:v>172.22</c:v>
                </c:pt>
                <c:pt idx="3">
                  <c:v>179.46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4CC-4D3F-B34D-67DBB1D64FE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Субсидии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3646,7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94CC-4D3F-B34D-67DBB1D64FE3}"/>
                </c:ext>
              </c:extLst>
            </c:dLbl>
            <c:dLbl>
              <c:idx val="1"/>
              <c:layout>
                <c:manualLayout>
                  <c:x val="1.7636929230085488E-2"/>
                  <c:y val="8.3985377286120884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0,0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94CC-4D3F-B34D-67DBB1D64FE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  <c:pt idx="3">
                  <c:v>2027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1617.34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4CC-4D3F-B34D-67DBB1D64FE3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Межбюджетные трансферты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7672,9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94CC-4D3F-B34D-67DBB1D64FE3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4891,3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94CC-4D3F-B34D-67DBB1D64FE3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2506,5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94CC-4D3F-B34D-67DBB1D64FE3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2506,5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94CC-4D3F-B34D-67DBB1D64FE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  <c:pt idx="3">
                  <c:v>2027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5457.15</c:v>
                </c:pt>
                <c:pt idx="1">
                  <c:v>4198.8999999999996</c:v>
                </c:pt>
                <c:pt idx="2">
                  <c:v>2506.5</c:v>
                </c:pt>
                <c:pt idx="3">
                  <c:v>2506.5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94CC-4D3F-B34D-67DBB1D64FE3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Дотации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8.0167860136752481E-3"/>
                  <c:y val="4.619195750736690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5799,3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C-94CC-4D3F-B34D-67DBB1D64FE3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4891,3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94CC-4D3F-B34D-67DBB1D64FE3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2989,6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E-94CC-4D3F-B34D-67DBB1D64FE3}"/>
                </c:ext>
              </c:extLst>
            </c:dLbl>
            <c:dLbl>
              <c:idx val="3"/>
              <c:layout/>
              <c:tx>
                <c:rich>
                  <a:bodyPr wrap="square" lIns="38100" tIns="19050" rIns="38100" bIns="19050" anchor="ctr">
                    <a:noAutofit/>
                  </a:bodyPr>
                  <a:lstStyle/>
                  <a:p>
                    <a:pPr>
                      <a:defRPr/>
                    </a:pPr>
                    <a:r>
                      <a:rPr lang="en-US" dirty="0" smtClean="0"/>
                      <a:t>2404,1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/>
                </c:ext>
                <c:ext xmlns:c16="http://schemas.microsoft.com/office/drawing/2014/chart" uri="{C3380CC4-5D6E-409C-BE32-E72D297353CC}">
                  <c16:uniqueId val="{0000000F-94CC-4D3F-B34D-67DBB1D64FE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  <c:pt idx="3">
                  <c:v>2027 год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3583.35</c:v>
                </c:pt>
                <c:pt idx="1">
                  <c:v>4891.3</c:v>
                </c:pt>
                <c:pt idx="2">
                  <c:v>2989.6</c:v>
                </c:pt>
                <c:pt idx="3">
                  <c:v>2404.1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94CC-4D3F-B34D-67DBB1D64FE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76272400"/>
        <c:axId val="176272960"/>
        <c:axId val="245233360"/>
      </c:bar3DChart>
      <c:catAx>
        <c:axId val="17627240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76272960"/>
        <c:crosses val="autoZero"/>
        <c:auto val="1"/>
        <c:lblAlgn val="ctr"/>
        <c:lblOffset val="100"/>
        <c:noMultiLvlLbl val="0"/>
      </c:catAx>
      <c:valAx>
        <c:axId val="176272960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76272400"/>
        <c:crosses val="autoZero"/>
        <c:crossBetween val="between"/>
      </c:valAx>
      <c:serAx>
        <c:axId val="245233360"/>
        <c:scaling>
          <c:orientation val="minMax"/>
        </c:scaling>
        <c:delete val="1"/>
        <c:axPos val="b"/>
        <c:majorTickMark val="none"/>
        <c:minorTickMark val="none"/>
        <c:tickLblPos val="nextTo"/>
        <c:crossAx val="176272960"/>
        <c:crosses val="autoZero"/>
      </c:ser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Финансовое обеспечение муниципальной программы, тыс.руб.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2747,95</a:t>
                    </a:r>
                  </a:p>
                  <a:p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3475261158546095"/>
                      <c:h val="9.9328001968503943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3A71-4340-9A17-BA5D604FD5E9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2824,8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3A71-4340-9A17-BA5D604FD5E9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2687,2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3A71-4340-9A17-BA5D604FD5E9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2687,2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3A71-4340-9A17-BA5D604FD5E9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dirty="0" smtClean="0"/>
                      <a:t>1791,4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A71-4340-9A17-BA5D604FD5E9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dirty="0" smtClean="0"/>
                      <a:t>1779,4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A71-4340-9A17-BA5D604FD5E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2024 год</c:v>
                </c:pt>
                <c:pt idx="1">
                  <c:v>2025 год </c:v>
                </c:pt>
                <c:pt idx="2">
                  <c:v>2026 год</c:v>
                </c:pt>
                <c:pt idx="3">
                  <c:v>2027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2747.95</c:v>
                </c:pt>
                <c:pt idx="1">
                  <c:v>2824.8</c:v>
                </c:pt>
                <c:pt idx="2">
                  <c:v>2687.2</c:v>
                </c:pt>
                <c:pt idx="3">
                  <c:v>2687.2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A71-4340-9A17-BA5D604FD5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6029600"/>
        <c:axId val="244662080"/>
      </c:barChart>
      <c:catAx>
        <c:axId val="1760296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44662080"/>
        <c:crosses val="autoZero"/>
        <c:auto val="1"/>
        <c:lblAlgn val="ctr"/>
        <c:lblOffset val="100"/>
        <c:noMultiLvlLbl val="0"/>
      </c:catAx>
      <c:valAx>
        <c:axId val="2446620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7602960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1002696129001539"/>
          <c:y val="0"/>
        </c:manualLayout>
      </c:layout>
      <c:overlay val="0"/>
      <c:txPr>
        <a:bodyPr/>
        <a:lstStyle/>
        <a:p>
          <a:pPr>
            <a:defRPr sz="1800"/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9.7675035115145956E-2"/>
          <c:y val="0.16993774606299217"/>
          <c:w val="0.57226392008030857"/>
          <c:h val="0.6595206692913386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Финансовое обеспечение программы, тыс.руб.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5511,7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E19A-4C3E-95CB-CC16CAF8C5F5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4471,1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E19A-4C3E-95CB-CC16CAF8C5F5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1877,9</a:t>
                    </a:r>
                  </a:p>
                  <a:p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E19A-4C3E-95CB-CC16CAF8C5F5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1234,1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E19A-4C3E-95CB-CC16CAF8C5F5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dirty="0" smtClean="0"/>
                      <a:t>2701,1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19A-4C3E-95CB-CC16CAF8C5F5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dirty="0" smtClean="0"/>
                      <a:t>2209,8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19A-4C3E-95CB-CC16CAF8C5F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5511.7</c:v>
                </c:pt>
                <c:pt idx="1">
                  <c:v>4471.7</c:v>
                </c:pt>
                <c:pt idx="2">
                  <c:v>1847.9</c:v>
                </c:pt>
                <c:pt idx="3">
                  <c:v>1234.0999999999999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19A-4C3E-95CB-CC16CAF8C5F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74186768"/>
        <c:axId val="174187328"/>
      </c:barChart>
      <c:catAx>
        <c:axId val="1741867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74187328"/>
        <c:crosses val="autoZero"/>
        <c:auto val="1"/>
        <c:lblAlgn val="ctr"/>
        <c:lblOffset val="100"/>
        <c:noMultiLvlLbl val="0"/>
      </c:catAx>
      <c:valAx>
        <c:axId val="1741873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7418676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Финансовое обеспечение программы, тыс.рублей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707,41</a:t>
                    </a:r>
                  </a:p>
                  <a:p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F3DB-4CC6-89FA-281299EF636F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0,00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F3DB-4CC6-89FA-281299EF636F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0,00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F3DB-4CC6-89FA-281299EF636F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0,00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F3DB-4CC6-89FA-281299EF636F}"/>
                </c:ext>
              </c:extLst>
            </c:dLbl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  <c:pt idx="3">
                  <c:v>2027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707.41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3DB-4CC6-89FA-281299EF636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74189568"/>
        <c:axId val="247067648"/>
      </c:barChart>
      <c:catAx>
        <c:axId val="1741895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47067648"/>
        <c:crosses val="autoZero"/>
        <c:auto val="1"/>
        <c:lblAlgn val="ctr"/>
        <c:lblOffset val="100"/>
        <c:noMultiLvlLbl val="0"/>
      </c:catAx>
      <c:valAx>
        <c:axId val="2470676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7418956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18EB7181-C172-4C75-9750-C8C75FDAD87B}" type="datetimeFigureOut">
              <a:rPr lang="ru-RU" smtClean="0"/>
              <a:pPr/>
              <a:t>24.12.2024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/>
              <a:pPr/>
              <a:t>24.12.2024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/>
              <a:pPr/>
              <a:t>24.12.2024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24.12.2024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7095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24.12.2024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1908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24.12.2024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4198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24.12.2024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8894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24.12.2024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2416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24.12.2024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0940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24.12.2024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7817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24.12.2024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018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/>
              <a:pPr/>
              <a:t>24.12.2024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24.12.2024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823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24.12.2024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7885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24.12.2024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8707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24.12.2024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6115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24.12.2024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4512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24.12.2024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544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24.12.2024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5534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24.12.2024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9792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24.12.2024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2201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24.12.2024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834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18EB7181-C172-4C75-9750-C8C75FDAD87B}" type="datetimeFigureOut">
              <a:rPr lang="ru-RU" smtClean="0"/>
              <a:pPr/>
              <a:t>24.12.2024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24.12.2024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4955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24.12.2024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5584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24.12.2024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9763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24.12.2024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576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/>
              <a:pPr/>
              <a:t>24.12.2024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/>
              <a:pPr/>
              <a:t>24.12.2024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/>
              <a:pPr/>
              <a:t>24.12.2024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/>
              <a:pPr/>
              <a:t>24.12.2024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18EB7181-C172-4C75-9750-C8C75FDAD87B}" type="datetimeFigureOut">
              <a:rPr lang="ru-RU" smtClean="0"/>
              <a:pPr/>
              <a:t>24.12.2024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18EB7181-C172-4C75-9750-C8C75FDAD87B}" type="datetimeFigureOut">
              <a:rPr lang="ru-RU" smtClean="0"/>
              <a:pPr/>
              <a:t>24.12.2024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18EB7181-C172-4C75-9750-C8C75FDAD87B}" type="datetimeFigureOut">
              <a:rPr lang="ru-RU" smtClean="0"/>
              <a:pPr/>
              <a:t>24.12.2024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24.12.2024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80638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24.12.2024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6628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642918"/>
            <a:ext cx="7772400" cy="18288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«Бюджет для граждан» </a:t>
            </a:r>
            <a:br>
              <a:rPr lang="ru-RU" sz="4000" dirty="0" smtClean="0"/>
            </a:br>
            <a:r>
              <a:rPr lang="ru-RU" sz="4000" dirty="0" smtClean="0"/>
              <a:t>к проекту решения совета </a:t>
            </a:r>
            <a:r>
              <a:rPr lang="ru-RU" sz="4000" dirty="0" err="1" smtClean="0"/>
              <a:t>широковского</a:t>
            </a:r>
            <a:r>
              <a:rPr lang="ru-RU" sz="4000" dirty="0" smtClean="0"/>
              <a:t> сельского поселения Фурмановского муниципального района</a:t>
            </a:r>
            <a:br>
              <a:rPr lang="ru-RU" sz="4000" dirty="0" smtClean="0"/>
            </a:br>
            <a:r>
              <a:rPr lang="ru-RU" sz="4000" dirty="0" smtClean="0"/>
              <a:t>« О бюджете </a:t>
            </a:r>
            <a:r>
              <a:rPr lang="ru-RU" sz="4000" dirty="0" err="1" smtClean="0"/>
              <a:t>широковского</a:t>
            </a:r>
            <a:r>
              <a:rPr lang="ru-RU" sz="4000" dirty="0" smtClean="0"/>
              <a:t> сельского поселения на  2025 и плановый период 2026 и 2027 года»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5555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429684" cy="82009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Основные характеристики бюджета 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Широковского сельского поселения</a:t>
            </a:r>
            <a:endParaRPr lang="ru-RU" sz="24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968322573"/>
              </p:ext>
            </p:extLst>
          </p:nvPr>
        </p:nvGraphicFramePr>
        <p:xfrm>
          <a:off x="785786" y="1397000"/>
          <a:ext cx="6834214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71538" y="5286388"/>
            <a:ext cx="6643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FFFF00"/>
                </a:solidFill>
              </a:rPr>
              <a:t>Общий объем доходов бюджета</a:t>
            </a:r>
            <a:endParaRPr lang="ru-RU" b="1" dirty="0" smtClean="0">
              <a:solidFill>
                <a:srgbClr val="FFFF00"/>
              </a:solidFill>
            </a:endParaRPr>
          </a:p>
          <a:p>
            <a:r>
              <a:rPr lang="ru-RU" b="1" i="1" dirty="0" smtClean="0">
                <a:solidFill>
                  <a:srgbClr val="FFFF00"/>
                </a:solidFill>
              </a:rPr>
              <a:t> Широковского сельского поселения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29322" y="4512712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тыс. руб.</a:t>
            </a:r>
            <a:endParaRPr lang="ru-RU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87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3880" cy="74865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Объем и структура доходов в динамике бюджета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i="1" dirty="0" smtClean="0">
                <a:solidFill>
                  <a:schemeClr val="tx1"/>
                </a:solidFill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</a:rPr>
              <a:t>Широковского сельского поселения</a:t>
            </a:r>
            <a:endParaRPr lang="ru-RU" sz="20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6378623"/>
              </p:ext>
            </p:extLst>
          </p:nvPr>
        </p:nvGraphicFramePr>
        <p:xfrm>
          <a:off x="1547664" y="1556792"/>
          <a:ext cx="6953426" cy="49536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79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88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88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188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188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3017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доходов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Ожидаемое исполнение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2026 год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       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2027год план</a:t>
                      </a:r>
                    </a:p>
                  </a:txBody>
                  <a:tcPr marL="68580" marR="68580" marT="0" marB="0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01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Доходы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всего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(тыс. руб.)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20177,9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10914,5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7365,7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6817,6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25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Налоговые и неналоговые доходы,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 том числе: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2790,4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1666,2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1696,4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1727,5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01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налоговые доходы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2744,5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1631,2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1661,4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1692,5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01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неналоговые доходы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45,9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35,0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35,0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35,0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5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безвозмездные поступления,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 том числе: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17387,4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9248,3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5669,3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5090,1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01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дотации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5799,3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4891,3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2989,6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2404,1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01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субсидии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3646,7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01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субвенции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138,5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158,14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173,22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179,46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95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иные межбюджетные трансферты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7672,9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4198,9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2506,5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2506,5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9354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79756706"/>
              </p:ext>
            </p:extLst>
          </p:nvPr>
        </p:nvGraphicFramePr>
        <p:xfrm>
          <a:off x="107504" y="2060848"/>
          <a:ext cx="2736304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504331533"/>
              </p:ext>
            </p:extLst>
          </p:nvPr>
        </p:nvGraphicFramePr>
        <p:xfrm>
          <a:off x="2843808" y="2132856"/>
          <a:ext cx="2808312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4105531258"/>
              </p:ext>
            </p:extLst>
          </p:nvPr>
        </p:nvGraphicFramePr>
        <p:xfrm>
          <a:off x="5580112" y="2044832"/>
          <a:ext cx="2903984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7544" y="764704"/>
            <a:ext cx="82227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Структура доходов на 2024год и плановый период 2025-2026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гг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, </a:t>
            </a:r>
          </a:p>
          <a:p>
            <a:pPr algn="ctr"/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тыс.рублей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7624" y="1844824"/>
            <a:ext cx="1096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2025 год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851920" y="1844824"/>
            <a:ext cx="1096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2026 год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660232" y="1844824"/>
            <a:ext cx="1096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2027 год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01896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583683617"/>
              </p:ext>
            </p:extLst>
          </p:nvPr>
        </p:nvGraphicFramePr>
        <p:xfrm>
          <a:off x="395536" y="476672"/>
          <a:ext cx="8280920" cy="6120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634894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183880" cy="69437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Налоговые и неналоговые доходы 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бюджета Широковского сельского  поселения на 2025 год и плановый период 2026-2027 гг.</a:t>
            </a:r>
            <a:endParaRPr lang="ru-RU" sz="20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4105373"/>
              </p:ext>
            </p:extLst>
          </p:nvPr>
        </p:nvGraphicFramePr>
        <p:xfrm>
          <a:off x="500034" y="1357298"/>
          <a:ext cx="8183563" cy="44862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9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05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05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305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552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Наименование доходов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</a:rPr>
                        <a:t>2025 </a:t>
                      </a:r>
                      <a:r>
                        <a:rPr lang="ru-RU" sz="1400" dirty="0">
                          <a:latin typeface="Times New Roman"/>
                          <a:ea typeface="Calibri"/>
                        </a:rPr>
                        <a:t>год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</a:rPr>
                        <a:t>утверждено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2026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</a:rPr>
                        <a:t> год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aseline="0" dirty="0" smtClean="0">
                          <a:latin typeface="Times New Roman"/>
                          <a:ea typeface="Times New Roman"/>
                        </a:rPr>
                        <a:t>план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20267 год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план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Налоговые и неналоговые доходы всего,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в том числе: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2790,44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2853,40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2881,20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70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i="1">
                          <a:latin typeface="Times New Roman"/>
                          <a:ea typeface="Times New Roman"/>
                          <a:cs typeface="Times New Roman"/>
                        </a:rPr>
                        <a:t>Налоговые доходы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2744,54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2807,50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2835,30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43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43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налог на доходы физических  лиц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149,5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157,4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165,2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43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единый сельскохозяйственный налог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5,7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6,0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6,3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налоги на имущество,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 том числе: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2572,79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2627,30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2645,55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06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i="1">
                          <a:latin typeface="Times New Roman"/>
                          <a:ea typeface="Times New Roman"/>
                          <a:cs typeface="Times New Roman"/>
                        </a:rPr>
                        <a:t>-налог на имущество физических лиц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1476,0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1498,0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1521,0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43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i="1">
                          <a:latin typeface="Times New Roman"/>
                          <a:ea typeface="Times New Roman"/>
                          <a:cs typeface="Times New Roman"/>
                        </a:rPr>
                        <a:t>- земельный налог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1476,0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1498,0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1521,0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43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Неналоговые доходы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35,00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35,00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35,00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43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доходы от использования имущества, находящегося в государственной и муниципальной собственности,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в том числе: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15,00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15,00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15,00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146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i="1">
                          <a:latin typeface="Times New Roman"/>
                          <a:ea typeface="Calibri"/>
                          <a:cs typeface="Times New Roman"/>
                        </a:rPr>
                        <a:t>-доходы от сдачи в аренду имущества 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4287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i="1" dirty="0">
                          <a:latin typeface="Times New Roman"/>
                          <a:ea typeface="Times New Roman"/>
                          <a:cs typeface="Times New Roman"/>
                        </a:rPr>
                        <a:t>-плата за наем муниципальных жилых помещений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15,00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15,00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15,00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доходы от оказания платных услуг (работ) и компенсации затрат государства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20,00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20,00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20,00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301598948"/>
              </p:ext>
            </p:extLst>
          </p:nvPr>
        </p:nvGraphicFramePr>
        <p:xfrm>
          <a:off x="467544" y="548680"/>
          <a:ext cx="7920880" cy="6048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350371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770301"/>
            <a:ext cx="468052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2024 год – </a:t>
            </a:r>
            <a:r>
              <a:rPr lang="ru-RU" dirty="0" smtClean="0"/>
              <a:t>356,3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2025 год – 0</a:t>
            </a:r>
          </a:p>
          <a:p>
            <a:endParaRPr lang="ru-RU" dirty="0"/>
          </a:p>
          <a:p>
            <a:r>
              <a:rPr lang="ru-RU" dirty="0" smtClean="0"/>
              <a:t>2026 год – 0</a:t>
            </a:r>
          </a:p>
          <a:p>
            <a:endParaRPr lang="ru-RU" dirty="0" smtClean="0"/>
          </a:p>
          <a:p>
            <a:r>
              <a:rPr lang="ru-RU" dirty="0" smtClean="0"/>
              <a:t>2027 год – 0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849" y="946163"/>
            <a:ext cx="3972273" cy="26257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1560" y="404664"/>
            <a:ext cx="83828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Дефицит/профицит бюджета Широковского сельского поселения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7704" y="3811549"/>
            <a:ext cx="4984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Уровень долговой нагрузки на бюджет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91780" y="4639316"/>
            <a:ext cx="65400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В 2024 году муниципальный долг у Широковского сельского поселения отсутствовал. В 2025 году и плановом периоде 2026-2027гг также не планируется осуществление муниципальных заимствований и осуществление расходов по их погашению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540" y="4679413"/>
            <a:ext cx="2301240" cy="1463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6450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83880" cy="48005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Бюджетная политика в области доходов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14488"/>
            <a:ext cx="8183880" cy="3714776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Мероприятия, направленные на увеличение собираемости платежей в бюджет: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повышение ответственности каждого администратора доходов бюджета за эффективное прогнозирование, своевременность, правильность и полноту поступления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администрируемых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им платежей;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усиление совместно с налоговыми органами работы по легализации заработной платы работающего населения и выводу из «тени» доходов предпринимателей, а также по установлению причин образования и обоснованности убытков.</a:t>
            </a:r>
          </a:p>
          <a:p>
            <a:pPr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 целях увеличения доходов бюджета особое внимание следует уделять следующим направлениям: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обеспечению эффективного управления муниципальной собственностью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Широкоского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сельского поселения;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активизации работы по выявлению не оформленных в установленном законодательством порядке земельных участков и не оформленных в собственность объектов недвижимости, в том числе объектов незавершенного строительства, с последующим понуждением собственников земельных участков и объектов недвижимости к своевременной регистрации прав собственности на данные объекты;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сокращению задолженности и недоимки по платежам в бюджет поселения путем взаимодействия в рамках межведомственных комиссий с налогоплательщиками Широковского сельского поселения и эффективной реализацией контрольных функций главными администраторами доходов местного бюджета;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поддержке малого и среднего предпринимательства.</a:t>
            </a:r>
          </a:p>
          <a:p>
            <a:pPr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Кардинальное увеличение доходной базы бюджета Широковского сельского поселения может быть обеспечено развитием экономики поселения, привлечением инвестиций и появлением новых налогоплательщиков.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183880" cy="55149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Бюджетная политика в области расходов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183880" cy="297008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Бюджетная политика соответствует стратегическим целям и задачам Широковского сельского поселения и направлена: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обеспечение равного доступа населения к социальным услугам в сфере образования, культуры и спорта,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повышение качества предоставляемых услуг;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оптимизацию расходов бюджета, обеспечение режима эффективного и экономного расходования средств.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основу бюджетной политики Широковского сельского поселения положено безусловное исполнение действующих обязательств. Необходимо временно приостановить принятие новых расходных обязательств с учетом сложной экономической ситуации. 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3880" cy="765808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Расходы</a:t>
            </a:r>
            <a:endParaRPr lang="ru-RU" sz="4400" b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2476af95ca187019ad1c1d6bf32cbea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57356" y="1500174"/>
            <a:ext cx="5395141" cy="358909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183880" cy="76580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Уважаемые жители Широковского сельского поселения!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8358246" cy="492922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Одна из основных целей бюджетной политики – обеспечение прозрачности, открытости и доступности бюджетного процесса для населения. Инструментом реализации этой цели является «Бюджет для граждан». 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«Бюджет для граждан» - это аналитический материал, разрабатываемый в целях ознакомления граждан с основными целями, задачами и приоритетными направлениями бюджетной политики Широковского сельского поселения, планируемыми и достигнутыми результатами использования бюджетных ассигнований.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Надеемся, что представление бюджета в понятной и доступной форме повысит уровень общественного участия жителей в бюджетном процессе Широковского сельского поселения.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«Бюджет для граждан подготовлен администрацией Широковского сельского поселения Фурмановского муниципального района.</a:t>
            </a: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/>
              <a:t>Место нахождения: Ивановская область, Фурмановский район, село Широково, д.40</a:t>
            </a:r>
          </a:p>
          <a:p>
            <a:r>
              <a:rPr lang="ru-RU" sz="1600" dirty="0" smtClean="0"/>
              <a:t>Телефон: (49341) 95-1-34</a:t>
            </a:r>
          </a:p>
          <a:p>
            <a:r>
              <a:rPr lang="ru-RU" sz="1600" dirty="0" smtClean="0"/>
              <a:t>Факс: (49341)  95-1-34</a:t>
            </a:r>
          </a:p>
          <a:p>
            <a:r>
              <a:rPr lang="ru-RU" sz="1600" dirty="0" smtClean="0"/>
              <a:t>Адрес электронной почты: </a:t>
            </a:r>
            <a:r>
              <a:rPr lang="en-US" sz="1600" dirty="0" err="1" smtClean="0">
                <a:solidFill>
                  <a:srgbClr val="FF0000"/>
                </a:solidFill>
              </a:rPr>
              <a:t>shirokovo</a:t>
            </a:r>
            <a:r>
              <a:rPr lang="ru-RU" sz="1600" dirty="0" smtClean="0">
                <a:solidFill>
                  <a:srgbClr val="FF0000"/>
                </a:solidFill>
              </a:rPr>
              <a:t>@</a:t>
            </a:r>
            <a:r>
              <a:rPr lang="en-US" sz="1600" dirty="0" err="1" smtClean="0">
                <a:solidFill>
                  <a:srgbClr val="FF0000"/>
                </a:solidFill>
              </a:rPr>
              <a:t>bk</a:t>
            </a:r>
            <a:r>
              <a:rPr lang="ru-RU" sz="1600" dirty="0" smtClean="0">
                <a:solidFill>
                  <a:srgbClr val="FF0000"/>
                </a:solidFill>
              </a:rPr>
              <a:t>.</a:t>
            </a:r>
            <a:r>
              <a:rPr lang="en-US" sz="1600" dirty="0" err="1" smtClean="0">
                <a:solidFill>
                  <a:srgbClr val="FF0000"/>
                </a:solidFill>
              </a:rPr>
              <a:t>ru</a:t>
            </a:r>
            <a:endParaRPr lang="ru-RU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51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0412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600" dirty="0" smtClean="0">
                <a:cs typeface="Times New Roman" pitchFamily="18" charset="0"/>
              </a:rPr>
              <a:t>Бюджет Широковского сельского поселения формируется в рамках   муниципальных программ и непрограммных направлений деятельности.</a:t>
            </a:r>
          </a:p>
          <a:p>
            <a:pPr>
              <a:buNone/>
            </a:pPr>
            <a:r>
              <a:rPr lang="ru-RU" sz="1600" dirty="0" smtClean="0">
                <a:cs typeface="Times New Roman" pitchFamily="18" charset="0"/>
              </a:rPr>
              <a:t>В 2025 году и плановом периоде 2026-2027гг планируется реализация четырех муниципальных программ: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0940575"/>
              </p:ext>
            </p:extLst>
          </p:nvPr>
        </p:nvGraphicFramePr>
        <p:xfrm>
          <a:off x="539551" y="1556300"/>
          <a:ext cx="8104413" cy="39444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753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30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30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30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13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Сумма, тысяч рублей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79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2025 год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2026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2027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11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Муниципальная  программа «Совершенствование местного самоуправления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Широковского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сельского поселения Фурмановского муниципального района»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2824,8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1934,76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1934,76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5117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Муниципальная программа «Развитие культуры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Широковского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сельского поселения Фурмановского муниципального района»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4471,7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2350,49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2350,49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0157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Муниципальная программа "Развитие малого и среднего предпринимательства на территории Широковского сельского поселения </a:t>
                      </a:r>
                      <a:r>
                        <a:rPr lang="ru-RU" sz="13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Фурмановского</a:t>
                      </a: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 муниципального района"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5117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Муниципальная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программа</a:t>
                      </a:r>
                      <a:r>
                        <a:rPr lang="ru-RU" sz="1400" baseline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Благоустройство и уличное освещение Широковского сельского поселения Фурмановского муниципального района</a:t>
                      </a:r>
                      <a:r>
                        <a:rPr lang="ru-RU" sz="1400" b="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»</a:t>
                      </a:r>
                      <a:endParaRPr lang="ru-RU" sz="1400" b="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350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984,00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984,00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692266776"/>
              </p:ext>
            </p:extLst>
          </p:nvPr>
        </p:nvGraphicFramePr>
        <p:xfrm>
          <a:off x="717499" y="2060848"/>
          <a:ext cx="7848872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27584" y="784329"/>
            <a:ext cx="759477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Муниципальная программа «Совершенствование местного </a:t>
            </a:r>
          </a:p>
          <a:p>
            <a:pPr algn="ctr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амоуправления Широковского сельского поселения </a:t>
            </a: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Фурмановского муниципального района» 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942769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7482901"/>
              </p:ext>
            </p:extLst>
          </p:nvPr>
        </p:nvGraphicFramePr>
        <p:xfrm>
          <a:off x="539550" y="2348880"/>
          <a:ext cx="5749026" cy="3510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83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26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26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026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026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Наименование показателей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2024 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2025 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2026год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2027 год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Количество муниципальных служащих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Количество немуниципальных служащих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Количество рабочих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Число случаев нарушения установленных сроков выделения средств из резервного фонда администрации Широковского сельского поселения Фурмановского муниципального района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39551" y="764704"/>
            <a:ext cx="8498993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u="sng" dirty="0"/>
              <a:t>Целью реализации муниципальной программы</a:t>
            </a:r>
            <a:r>
              <a:rPr lang="ru-RU" sz="1400" b="1" dirty="0"/>
              <a:t> является обеспечение  деятельности органов </a:t>
            </a:r>
            <a:endParaRPr lang="ru-RU" sz="1400" b="1" dirty="0" smtClean="0"/>
          </a:p>
          <a:p>
            <a:r>
              <a:rPr lang="ru-RU" sz="1400" b="1" dirty="0" smtClean="0"/>
              <a:t>местного </a:t>
            </a:r>
            <a:r>
              <a:rPr lang="ru-RU" sz="1400" b="1" dirty="0"/>
              <a:t>самоуправления:</a:t>
            </a:r>
          </a:p>
          <a:p>
            <a:pPr marL="285750" indent="-285750">
              <a:buFontTx/>
              <a:buChar char="-"/>
            </a:pPr>
            <a:r>
              <a:rPr lang="ru-RU" sz="1400" b="1" dirty="0" smtClean="0"/>
              <a:t>обеспечение </a:t>
            </a:r>
            <a:r>
              <a:rPr lang="ru-RU" sz="1400" b="1" dirty="0"/>
              <a:t>своевременного и полного исполнения расходных обязательств </a:t>
            </a:r>
            <a:r>
              <a:rPr lang="ru-RU" sz="1400" b="1" dirty="0" smtClean="0"/>
              <a:t>Широковского </a:t>
            </a:r>
          </a:p>
          <a:p>
            <a:r>
              <a:rPr lang="ru-RU" sz="1400" b="1" dirty="0" smtClean="0"/>
              <a:t>сельского </a:t>
            </a:r>
            <a:r>
              <a:rPr lang="ru-RU" sz="1400" b="1" dirty="0"/>
              <a:t>поселения Фурмановского муниципального района.</a:t>
            </a:r>
          </a:p>
          <a:p>
            <a:r>
              <a:rPr lang="ru-RU" sz="1400" b="1" dirty="0"/>
              <a:t>Целевые показатели, характеризующие ожидаемые результаты реализации программы, в том </a:t>
            </a:r>
            <a:endParaRPr lang="ru-RU" sz="1400" b="1" dirty="0" smtClean="0"/>
          </a:p>
          <a:p>
            <a:r>
              <a:rPr lang="ru-RU" sz="1400" b="1" dirty="0" smtClean="0"/>
              <a:t>числе </a:t>
            </a:r>
            <a:r>
              <a:rPr lang="ru-RU" sz="1400" b="1" dirty="0"/>
              <a:t>по годам реализации представлены в нижеследующей таблице: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9257625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114243271"/>
              </p:ext>
            </p:extLst>
          </p:nvPr>
        </p:nvGraphicFramePr>
        <p:xfrm>
          <a:off x="549345" y="3380224"/>
          <a:ext cx="8064896" cy="30011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92322" y="1412776"/>
            <a:ext cx="811887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sz="1400" b="1" u="sng" dirty="0" smtClean="0"/>
              <a:t>Цель программы</a:t>
            </a:r>
            <a:r>
              <a:rPr lang="ru-RU" sz="1400" b="1" dirty="0" smtClean="0"/>
              <a:t>: Сохранение культурных ценностей и традиций,</a:t>
            </a:r>
          </a:p>
          <a:p>
            <a:pPr algn="just"/>
            <a:r>
              <a:rPr lang="ru-RU" sz="1400" b="1" dirty="0" smtClean="0"/>
              <a:t> материального и нематериального наследия культуры </a:t>
            </a:r>
          </a:p>
          <a:p>
            <a:pPr algn="just"/>
            <a:r>
              <a:rPr lang="ru-RU" sz="1400" b="1" dirty="0" smtClean="0"/>
              <a:t>России, поддержка молодёжи, любительского художественного творчества, другой творческой инициативы, социально-</a:t>
            </a:r>
            <a:r>
              <a:rPr lang="ru-RU" sz="1400" b="1" dirty="0" err="1" smtClean="0"/>
              <a:t>культурной,спортивной</a:t>
            </a:r>
            <a:r>
              <a:rPr lang="ru-RU" sz="1400" b="1" dirty="0" smtClean="0"/>
              <a:t> активности населения, организации его отдыха и досуга, обеспечение библиотечного обслуживания с учетом потребностей и интересов возрастных групп, содействие образованию и воспитанию, укрепление материально-технической базы учреждений культуры</a:t>
            </a:r>
            <a:endParaRPr lang="ru-RU" sz="1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28880" y="332656"/>
            <a:ext cx="535409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Муниципальная программа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«Развитие культуры Широковского сельского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поселения Фурмановского муниципального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Района Ивановской области»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283306"/>
            <a:ext cx="2518038" cy="1901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4632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4383049"/>
              </p:ext>
            </p:extLst>
          </p:nvPr>
        </p:nvGraphicFramePr>
        <p:xfrm>
          <a:off x="467544" y="1196752"/>
          <a:ext cx="7247727" cy="540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088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14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14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14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9455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8984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Наименование показателя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Ед.измерения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ru-RU" sz="1200" dirty="0" smtClean="0"/>
                        <a:t>2024 год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2025 год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2026 год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2027 год</a:t>
                      </a: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Увеличение количества посещений взрослыми и детьми учреждений культуры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чел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2005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2005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2005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2005</a:t>
                      </a: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Увеличение числа мероприятий культурно-досугового характера, проводимых в организациях культуры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ед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165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165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165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165</a:t>
                      </a: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Увеличение среднегодового числа лиц, проводящих</a:t>
                      </a:r>
                      <a:r>
                        <a:rPr lang="ru-RU" sz="1200" baseline="0" dirty="0" smtClean="0"/>
                        <a:t> досуг в клубных формированиях на постоянной основе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чел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25</a:t>
                      </a: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Увеличение количества лиц, принимающих участие в выездных фестивалях организаций культуры</a:t>
                      </a:r>
                      <a:r>
                        <a:rPr lang="ru-RU" sz="1200" baseline="0" dirty="0" smtClean="0"/>
                        <a:t>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чел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</a:t>
                      </a: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Увеличение количества коллективов, принимающих</a:t>
                      </a:r>
                      <a:r>
                        <a:rPr lang="ru-RU" sz="1200" baseline="0" dirty="0" smtClean="0"/>
                        <a:t> участие в выездных фестивалях и конкурсах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ед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Увеличение количества посещений взрослыми и детьми библиотеки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2005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2005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2005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2005</a:t>
                      </a: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Увеличение числа мероприятий культурно-досугового характера, проводимых в библиотеке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меропр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77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80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80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80</a:t>
                      </a: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Увеличение количества зарегистрированных</a:t>
                      </a:r>
                      <a:r>
                        <a:rPr lang="ru-RU" sz="1200" baseline="0" dirty="0" smtClean="0"/>
                        <a:t> пользователей в библиотеке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чел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509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510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510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510</a:t>
                      </a: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Увеличение книговыдачи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экз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5001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5001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5001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5001</a:t>
                      </a:r>
                      <a:endParaRPr lang="ru-RU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Увеличение охвата библиотечного обслуживания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%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35</a:t>
                      </a: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39552" y="692696"/>
            <a:ext cx="61516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Целевые показатели развития сферы культуры</a:t>
            </a:r>
            <a:r>
              <a:rPr lang="ru-RU" dirty="0" smtClean="0"/>
              <a:t>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29512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048" y="330896"/>
            <a:ext cx="6853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Муниципальная программа 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«Обеспечение безопасности граждан на территории 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Широковского сельского поселения Фурмановского муниципального района»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4693" y="1628800"/>
            <a:ext cx="841762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u="sng" dirty="0" smtClean="0"/>
              <a:t>Цель программы</a:t>
            </a:r>
            <a:r>
              <a:rPr lang="ru-RU" sz="1400" b="1" dirty="0" smtClean="0"/>
              <a:t>: создание необходимых условий для укрепления безопасности населения на </a:t>
            </a:r>
          </a:p>
          <a:p>
            <a:r>
              <a:rPr lang="ru-RU" sz="1400" b="1" dirty="0"/>
              <a:t>т</a:t>
            </a:r>
            <a:r>
              <a:rPr lang="ru-RU" sz="1400" b="1" dirty="0" smtClean="0"/>
              <a:t>ерритории Широковского сельского поселения, организация первичных мер пожарной </a:t>
            </a:r>
          </a:p>
          <a:p>
            <a:r>
              <a:rPr lang="ru-RU" sz="1400" b="1" dirty="0"/>
              <a:t>б</a:t>
            </a:r>
            <a:r>
              <a:rPr lang="ru-RU" sz="1400" b="1" dirty="0" smtClean="0"/>
              <a:t>езопасности.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64693" y="2336686"/>
            <a:ext cx="7892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Целевые показатели, характеризующие ожидаемые результаты реализации программы:</a:t>
            </a:r>
            <a:endParaRPr lang="ru-RU" sz="1400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1254243"/>
              </p:ext>
            </p:extLst>
          </p:nvPr>
        </p:nvGraphicFramePr>
        <p:xfrm>
          <a:off x="395536" y="2708920"/>
          <a:ext cx="7414610" cy="1102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34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684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421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62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422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210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№ п/п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Наименование показателя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2024 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2025</a:t>
                      </a:r>
                    </a:p>
                    <a:p>
                      <a:r>
                        <a:rPr lang="ru-RU" sz="1400" dirty="0" smtClean="0"/>
                        <a:t>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2026</a:t>
                      </a:r>
                    </a:p>
                    <a:p>
                      <a:r>
                        <a:rPr lang="ru-RU" sz="1400" dirty="0" smtClean="0"/>
                        <a:t>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2027</a:t>
                      </a:r>
                    </a:p>
                    <a:p>
                      <a:r>
                        <a:rPr lang="ru-RU" sz="1400" dirty="0" smtClean="0"/>
                        <a:t>год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Число случаев</a:t>
                      </a:r>
                      <a:r>
                        <a:rPr lang="ru-RU" sz="1400" baseline="0" dirty="0" smtClean="0"/>
                        <a:t> возникновения ЧС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601905197"/>
              </p:ext>
            </p:extLst>
          </p:nvPr>
        </p:nvGraphicFramePr>
        <p:xfrm>
          <a:off x="274388" y="4077072"/>
          <a:ext cx="8618091" cy="2623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235740"/>
            <a:ext cx="1734054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5221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476672"/>
            <a:ext cx="6576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Муниципальная программа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«Благоустройство и уличное освещение 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Широковского сельского поселения Фурмановского муниципального района»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772816"/>
            <a:ext cx="793300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u="sng" dirty="0" smtClean="0"/>
              <a:t>Цель программы</a:t>
            </a:r>
            <a:r>
              <a:rPr lang="ru-RU" sz="1400" b="1" dirty="0" smtClean="0"/>
              <a:t>: развитие сети уличного освещения, комплексное решение проблемы </a:t>
            </a:r>
          </a:p>
          <a:p>
            <a:r>
              <a:rPr lang="ru-RU" sz="1400" b="1" dirty="0" smtClean="0"/>
              <a:t>благоустройства населенных пунктов сельского поселения</a:t>
            </a:r>
          </a:p>
          <a:p>
            <a:r>
              <a:rPr lang="ru-RU" sz="1400" b="1" dirty="0" smtClean="0"/>
              <a:t>Целевые показатели, характеризующие ожидаемые результаты реализации программы:</a:t>
            </a:r>
            <a:endParaRPr lang="ru-RU" sz="14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9653582"/>
              </p:ext>
            </p:extLst>
          </p:nvPr>
        </p:nvGraphicFramePr>
        <p:xfrm>
          <a:off x="323526" y="2636912"/>
          <a:ext cx="7402646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93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254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99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655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011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119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№ п/п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Наименование показателя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2023</a:t>
                      </a:r>
                    </a:p>
                    <a:p>
                      <a:pPr algn="ctr"/>
                      <a:r>
                        <a:rPr lang="ru-RU" sz="1400" dirty="0" smtClean="0"/>
                        <a:t> 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2024</a:t>
                      </a:r>
                    </a:p>
                    <a:p>
                      <a:pPr algn="ctr"/>
                      <a:r>
                        <a:rPr lang="ru-RU" sz="1400" dirty="0" smtClean="0"/>
                        <a:t> 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2025</a:t>
                      </a:r>
                    </a:p>
                    <a:p>
                      <a:pPr algn="ctr"/>
                      <a:r>
                        <a:rPr lang="ru-RU" sz="1400" dirty="0" smtClean="0"/>
                        <a:t>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2026год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Число светильников уличного освещения,</a:t>
                      </a:r>
                      <a:r>
                        <a:rPr lang="ru-RU" sz="1400" baseline="0" dirty="0" smtClean="0"/>
                        <a:t> единиц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61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Общий объем потребляемой электрической энергии, тыс. Квт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62,4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62,4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62,4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62,4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781051109"/>
              </p:ext>
            </p:extLst>
          </p:nvPr>
        </p:nvGraphicFramePr>
        <p:xfrm>
          <a:off x="323528" y="4365104"/>
          <a:ext cx="8496944" cy="23358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327518"/>
            <a:ext cx="2376264" cy="1349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4340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183880" cy="622932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расходов бюджета Широковского сельского поселения  на 2025 год и плановый период 2026-2027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гг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 основным разделам и подразделам</a:t>
            </a:r>
            <a:endParaRPr lang="ru-RU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8118863"/>
              </p:ext>
            </p:extLst>
          </p:nvPr>
        </p:nvGraphicFramePr>
        <p:xfrm>
          <a:off x="500034" y="1988840"/>
          <a:ext cx="8143933" cy="4428208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8316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583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79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79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799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1080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Раздел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подраздел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Сумма, тысяч рублей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6416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2025 год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2026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2027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0102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Функционирование высшего должностного лица субъекта Российской Федерации и муниципального образования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1185,9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1185,9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1185,9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0104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1637,8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1500,2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1500,2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31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0105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Судебная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система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0106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Обеспечение деятельности финансовых, налоговых и таможенных органов и органов финансового (финансово-бюджетного) надзора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0,2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0,2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0,2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0111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Резервные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фонды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1,0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0113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Другие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общегосударственные вопросы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586,8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586,8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586,8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3411,7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3274,1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3274,1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0034" y="1500174"/>
            <a:ext cx="35003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</a:rPr>
              <a:t>Общегосударственные вопросы</a:t>
            </a:r>
            <a:endParaRPr lang="ru-RU" dirty="0">
              <a:solidFill>
                <a:srgbClr val="FFFF00"/>
              </a:solidFill>
              <a:latin typeface="Times New Roman"/>
              <a:ea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183880" cy="622932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расходов бюджета Широковского сельского поселения  на 2025год и плановый период 2026-2027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гг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 основным разделам и подразделам</a:t>
            </a:r>
            <a:endParaRPr lang="ru-RU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26792"/>
              </p:ext>
            </p:extLst>
          </p:nvPr>
        </p:nvGraphicFramePr>
        <p:xfrm>
          <a:off x="571472" y="1791650"/>
          <a:ext cx="8001057" cy="1539240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9761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244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01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01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01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Раздел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подраздел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Сумма, тысяч рублей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2025 год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2026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2027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0203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Мобилизационная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 вневойсковая подготовка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158,1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173,2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179,5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158,1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173,2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179,5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0034" y="1434460"/>
            <a:ext cx="26298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Национальная оборона</a:t>
            </a:r>
            <a:endParaRPr lang="ru-RU" dirty="0">
              <a:solidFill>
                <a:srgbClr val="FFFF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0981395"/>
              </p:ext>
            </p:extLst>
          </p:nvPr>
        </p:nvGraphicFramePr>
        <p:xfrm>
          <a:off x="611561" y="4293095"/>
          <a:ext cx="7960967" cy="1522457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10081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944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61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61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61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88033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Раздел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подраздел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Сумма,</a:t>
                      </a:r>
                      <a:r>
                        <a:rPr lang="ru-RU" sz="13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тысяч рублей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32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2025 год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2026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2027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31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0310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Обеспечение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пожарной безопасности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40,00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31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00034" y="3488296"/>
            <a:ext cx="70518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Национальная безопасность и правоохранительная деятельность</a:t>
            </a:r>
            <a:endParaRPr lang="ru-RU" dirty="0">
              <a:solidFill>
                <a:srgbClr val="FFFF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183880" cy="622932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расходов бюджета Широковского сельского поселения  на 2025 год и плановый период 2026-2027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гг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 основным разделам и подразделам</a:t>
            </a:r>
            <a:endParaRPr lang="ru-RU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4410478"/>
              </p:ext>
            </p:extLst>
          </p:nvPr>
        </p:nvGraphicFramePr>
        <p:xfrm>
          <a:off x="502058" y="3917410"/>
          <a:ext cx="7742351" cy="1329367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10004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862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52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52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521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98637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Раздел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подраздел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Сумма,</a:t>
                      </a:r>
                      <a:r>
                        <a:rPr lang="ru-RU" sz="13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тысяч рублей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95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6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0503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Благоустройство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710,0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360,0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360,0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6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0502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Коммунальное хозяйство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600,0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0,00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58082008"/>
                  </a:ext>
                </a:extLst>
              </a:tr>
              <a:tr h="2139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1310,0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300,0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300,0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11560" y="3356992"/>
            <a:ext cx="40930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Жилищно – коммунальное хозяйство</a:t>
            </a:r>
            <a:endParaRPr lang="ru-RU" dirty="0">
              <a:solidFill>
                <a:srgbClr val="FFFF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5117452"/>
              </p:ext>
            </p:extLst>
          </p:nvPr>
        </p:nvGraphicFramePr>
        <p:xfrm>
          <a:off x="395537" y="5526525"/>
          <a:ext cx="7920880" cy="1053888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16973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946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36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93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59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8162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Раздел подраздел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smtClean="0">
                          <a:latin typeface="Times New Roman"/>
                          <a:ea typeface="Times New Roman"/>
                          <a:cs typeface="Times New Roman"/>
                        </a:rPr>
                        <a:t>Сумма, тысяч рублей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416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5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0801</a:t>
                      </a:r>
                      <a:endParaRPr lang="ru-RU" sz="13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Культура</a:t>
                      </a:r>
                      <a:endParaRPr lang="ru-RU" sz="13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4471,7</a:t>
                      </a:r>
                      <a:endParaRPr lang="ru-RU" sz="13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1877,9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1234,1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76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4471,1</a:t>
                      </a:r>
                      <a:endParaRPr lang="ru-RU" sz="13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1877,9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1234,1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524748" y="5157192"/>
            <a:ext cx="35264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</a:rPr>
              <a:t>Культура и кинематография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2267709"/>
              </p:ext>
            </p:extLst>
          </p:nvPr>
        </p:nvGraphicFramePr>
        <p:xfrm>
          <a:off x="524748" y="1854117"/>
          <a:ext cx="7647654" cy="1913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57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47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15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09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021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74083">
                <a:tc rowSpan="2"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Раздел подраздел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Сумма, тысяч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0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083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0409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Дорожное хозяйство (дорожные фонды)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1561,9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1561,9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1561,9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5942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0412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Другие вопросы в области национальной экономики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3607311"/>
                  </a:ext>
                </a:extLst>
              </a:tr>
              <a:tr h="35870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1562,9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15612,9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1562,9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02057" y="1484784"/>
            <a:ext cx="2918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Национальная экономика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4194" y="332656"/>
            <a:ext cx="8257717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solidFill>
                  <a:prstClr val="white"/>
                </a:solidFill>
              </a:rPr>
              <a:t>Широковское сельское поселение расположено в центральной части Фурмановского муниципального района Ивановской области. На севере оно граничит с </a:t>
            </a:r>
            <a:r>
              <a:rPr lang="ru-RU" sz="1400" dirty="0" err="1" smtClean="0">
                <a:solidFill>
                  <a:prstClr val="white"/>
                </a:solidFill>
              </a:rPr>
              <a:t>Нерехтским</a:t>
            </a:r>
            <a:r>
              <a:rPr lang="ru-RU" sz="1400" dirty="0" smtClean="0">
                <a:solidFill>
                  <a:prstClr val="white"/>
                </a:solidFill>
              </a:rPr>
              <a:t> районом Костромской области, с запада примыкает к землям </a:t>
            </a:r>
            <a:r>
              <a:rPr lang="ru-RU" sz="1400" dirty="0" err="1" smtClean="0">
                <a:solidFill>
                  <a:prstClr val="white"/>
                </a:solidFill>
              </a:rPr>
              <a:t>Хромцовского</a:t>
            </a:r>
            <a:r>
              <a:rPr lang="ru-RU" sz="1400" dirty="0" smtClean="0">
                <a:solidFill>
                  <a:prstClr val="white"/>
                </a:solidFill>
              </a:rPr>
              <a:t> сельского поселения, на юге граничит с Ивановским районом, на востоке с </a:t>
            </a:r>
            <a:r>
              <a:rPr lang="ru-RU" sz="1400" dirty="0" err="1" smtClean="0">
                <a:solidFill>
                  <a:prstClr val="white"/>
                </a:solidFill>
              </a:rPr>
              <a:t>Панинским</a:t>
            </a:r>
            <a:r>
              <a:rPr lang="ru-RU" sz="1400" dirty="0" smtClean="0">
                <a:solidFill>
                  <a:prstClr val="white"/>
                </a:solidFill>
              </a:rPr>
              <a:t> и </a:t>
            </a:r>
            <a:r>
              <a:rPr lang="ru-RU" sz="1400" dirty="0" err="1" smtClean="0">
                <a:solidFill>
                  <a:prstClr val="white"/>
                </a:solidFill>
              </a:rPr>
              <a:t>Иванковским</a:t>
            </a:r>
            <a:r>
              <a:rPr lang="ru-RU" sz="1400" dirty="0" smtClean="0">
                <a:solidFill>
                  <a:prstClr val="white"/>
                </a:solidFill>
              </a:rPr>
              <a:t> сельскими поселениями и с городским поселением города Фурманова.</a:t>
            </a:r>
          </a:p>
          <a:p>
            <a:pPr algn="just"/>
            <a:r>
              <a:rPr lang="ru-RU" sz="1400" dirty="0" smtClean="0">
                <a:solidFill>
                  <a:prstClr val="white"/>
                </a:solidFill>
              </a:rPr>
              <a:t>Протяженность сельского поселения с севера на юг 40,5 км, с запада на восток 27,6 км.        </a:t>
            </a:r>
          </a:p>
          <a:p>
            <a:pPr algn="just"/>
            <a:r>
              <a:rPr lang="ru-RU" sz="1400" dirty="0" smtClean="0">
                <a:solidFill>
                  <a:prstClr val="white"/>
                </a:solidFill>
              </a:rPr>
              <a:t>Широковская сельская администрация была образована в 1924 году и носила следующие названия: 1924-1933 Исполнительный комитет Широковского сельсовета </a:t>
            </a:r>
            <a:r>
              <a:rPr lang="ru-RU" sz="1400" dirty="0" err="1" smtClean="0">
                <a:solidFill>
                  <a:prstClr val="white"/>
                </a:solidFill>
              </a:rPr>
              <a:t>рабочи</a:t>
            </a:r>
            <a:r>
              <a:rPr lang="ru-RU" sz="1400" dirty="0" smtClean="0">
                <a:solidFill>
                  <a:prstClr val="white"/>
                </a:solidFill>
              </a:rPr>
              <a:t> крестьянских и красноармейских депутатов </a:t>
            </a:r>
            <a:r>
              <a:rPr lang="ru-RU" sz="1400" dirty="0" err="1" smtClean="0">
                <a:solidFill>
                  <a:prstClr val="white"/>
                </a:solidFill>
              </a:rPr>
              <a:t>Середского</a:t>
            </a:r>
            <a:r>
              <a:rPr lang="ru-RU" sz="1400" dirty="0" smtClean="0">
                <a:solidFill>
                  <a:prstClr val="white"/>
                </a:solidFill>
              </a:rPr>
              <a:t> района; 1936-1963- Исполнительный комитет Широковского сельского Совета депутатов трудящихся </a:t>
            </a:r>
            <a:r>
              <a:rPr lang="ru-RU" sz="1400" dirty="0" err="1" smtClean="0">
                <a:solidFill>
                  <a:prstClr val="white"/>
                </a:solidFill>
              </a:rPr>
              <a:t>Середского</a:t>
            </a:r>
            <a:r>
              <a:rPr lang="ru-RU" sz="1400" dirty="0" smtClean="0">
                <a:solidFill>
                  <a:prstClr val="white"/>
                </a:solidFill>
              </a:rPr>
              <a:t> района, </a:t>
            </a:r>
            <a:r>
              <a:rPr lang="ru-RU" sz="1400" dirty="0">
                <a:solidFill>
                  <a:prstClr val="white"/>
                </a:solidFill>
              </a:rPr>
              <a:t>1963-1977-  Исполнительный комитет Широковского сельского Совета депутатов </a:t>
            </a:r>
            <a:r>
              <a:rPr lang="ru-RU" sz="1400" dirty="0" smtClean="0">
                <a:solidFill>
                  <a:prstClr val="white"/>
                </a:solidFill>
              </a:rPr>
              <a:t>трудящихся; 1977-1993- Исполнительный комитет Широковского сельского Совета. С 1993 – Широковская сельская администрация. С 1 января 2006 года Законом Ивановской области « О городском и сельских поселений в </a:t>
            </a:r>
            <a:r>
              <a:rPr lang="ru-RU" sz="1400" dirty="0" err="1" smtClean="0">
                <a:solidFill>
                  <a:prstClr val="white"/>
                </a:solidFill>
              </a:rPr>
              <a:t>Фурмановском</a:t>
            </a:r>
            <a:r>
              <a:rPr lang="ru-RU" sz="1400" dirty="0" smtClean="0">
                <a:solidFill>
                  <a:prstClr val="white"/>
                </a:solidFill>
              </a:rPr>
              <a:t> муниципальном районе» № 51-ОЗ, 05 февраля 2005г. Образовано Широковское сельское поселение.</a:t>
            </a:r>
          </a:p>
          <a:p>
            <a:pPr algn="just"/>
            <a:r>
              <a:rPr lang="ru-RU" sz="1400" dirty="0" smtClean="0">
                <a:solidFill>
                  <a:prstClr val="white"/>
                </a:solidFill>
              </a:rPr>
              <a:t>Расстояние от административного центра поселения с. Широково до г. Фурманова 6 км. </a:t>
            </a:r>
            <a:r>
              <a:rPr lang="ru-RU" sz="1400" dirty="0">
                <a:solidFill>
                  <a:prstClr val="white"/>
                </a:solidFill>
              </a:rPr>
              <a:t>п</a:t>
            </a:r>
            <a:r>
              <a:rPr lang="ru-RU" sz="1400" dirty="0" smtClean="0">
                <a:solidFill>
                  <a:prstClr val="white"/>
                </a:solidFill>
              </a:rPr>
              <a:t>о автотранспортной дороге. </a:t>
            </a:r>
          </a:p>
          <a:p>
            <a:pPr algn="just"/>
            <a:r>
              <a:rPr lang="ru-RU" sz="1600" dirty="0" smtClean="0">
                <a:solidFill>
                  <a:prstClr val="white"/>
                </a:solidFill>
              </a:rPr>
              <a:t>      </a:t>
            </a:r>
            <a:r>
              <a:rPr lang="ru-RU" sz="1400" dirty="0" smtClean="0">
                <a:solidFill>
                  <a:prstClr val="white"/>
                </a:solidFill>
              </a:rPr>
              <a:t>Площадь равна 176,83 </a:t>
            </a:r>
            <a:r>
              <a:rPr lang="ru-RU" sz="1400" dirty="0" err="1" smtClean="0">
                <a:solidFill>
                  <a:prstClr val="white"/>
                </a:solidFill>
              </a:rPr>
              <a:t>кв.км</a:t>
            </a:r>
            <a:r>
              <a:rPr lang="ru-RU" sz="1400" dirty="0" smtClean="0">
                <a:solidFill>
                  <a:prstClr val="white"/>
                </a:solidFill>
              </a:rPr>
              <a:t>., что составляет 21,3% от общей площади Фурмановского района.</a:t>
            </a:r>
          </a:p>
          <a:p>
            <a:pPr algn="just"/>
            <a:r>
              <a:rPr lang="ru-RU" sz="1400" dirty="0" smtClean="0">
                <a:solidFill>
                  <a:prstClr val="white"/>
                </a:solidFill>
              </a:rPr>
              <a:t>В состав территории поселения входит 26 населенных пунктов: деревни </a:t>
            </a:r>
            <a:r>
              <a:rPr lang="ru-RU" sz="1400" dirty="0" err="1" smtClean="0">
                <a:solidFill>
                  <a:prstClr val="white"/>
                </a:solidFill>
              </a:rPr>
              <a:t>Акульцево</a:t>
            </a:r>
            <a:r>
              <a:rPr lang="ru-RU" sz="1400" dirty="0" smtClean="0">
                <a:solidFill>
                  <a:prstClr val="white"/>
                </a:solidFill>
              </a:rPr>
              <a:t>, Алексино, Баскаково, Верино, Головино, Голчаново, Деревеньки, </a:t>
            </a:r>
            <a:r>
              <a:rPr lang="ru-RU" sz="1400" dirty="0" err="1" smtClean="0">
                <a:solidFill>
                  <a:prstClr val="white"/>
                </a:solidFill>
              </a:rPr>
              <a:t>Душилово</a:t>
            </a:r>
            <a:r>
              <a:rPr lang="ru-RU" sz="1400" dirty="0" smtClean="0">
                <a:solidFill>
                  <a:prstClr val="white"/>
                </a:solidFill>
              </a:rPr>
              <a:t>, Земляничный, Исаевское, </a:t>
            </a:r>
            <a:r>
              <a:rPr lang="ru-RU" sz="1400" dirty="0" err="1" smtClean="0">
                <a:solidFill>
                  <a:prstClr val="white"/>
                </a:solidFill>
              </a:rPr>
              <a:t>Каргашино</a:t>
            </a:r>
            <a:r>
              <a:rPr lang="ru-RU" sz="1400" dirty="0" smtClean="0">
                <a:solidFill>
                  <a:prstClr val="white"/>
                </a:solidFill>
              </a:rPr>
              <a:t>, </a:t>
            </a:r>
            <a:r>
              <a:rPr lang="ru-RU" sz="1400" dirty="0" err="1" smtClean="0">
                <a:solidFill>
                  <a:prstClr val="white"/>
                </a:solidFill>
              </a:rPr>
              <a:t>Клевнево</a:t>
            </a:r>
            <a:r>
              <a:rPr lang="ru-RU" sz="1400" dirty="0" smtClean="0">
                <a:solidFill>
                  <a:prstClr val="white"/>
                </a:solidFill>
              </a:rPr>
              <a:t>, Климово, Косогоры, </a:t>
            </a:r>
            <a:r>
              <a:rPr lang="ru-RU" sz="1400" dirty="0" err="1" smtClean="0">
                <a:solidFill>
                  <a:prstClr val="white"/>
                </a:solidFill>
              </a:rPr>
              <a:t>Морозово</a:t>
            </a:r>
            <a:r>
              <a:rPr lang="ru-RU" sz="1400" dirty="0" smtClean="0">
                <a:solidFill>
                  <a:prstClr val="white"/>
                </a:solidFill>
              </a:rPr>
              <a:t>, </a:t>
            </a:r>
            <a:r>
              <a:rPr lang="ru-RU" sz="1400" dirty="0" err="1" smtClean="0">
                <a:solidFill>
                  <a:prstClr val="white"/>
                </a:solidFill>
              </a:rPr>
              <a:t>Паньково</a:t>
            </a:r>
            <a:r>
              <a:rPr lang="ru-RU" sz="1400" dirty="0" smtClean="0">
                <a:solidFill>
                  <a:prstClr val="white"/>
                </a:solidFill>
              </a:rPr>
              <a:t>, Первое Мая, </a:t>
            </a:r>
            <a:r>
              <a:rPr lang="ru-RU" sz="1400" dirty="0" err="1" smtClean="0">
                <a:solidFill>
                  <a:prstClr val="white"/>
                </a:solidFill>
              </a:rPr>
              <a:t>Петрушиха</a:t>
            </a:r>
            <a:r>
              <a:rPr lang="ru-RU" sz="1400" dirty="0" smtClean="0">
                <a:solidFill>
                  <a:prstClr val="white"/>
                </a:solidFill>
              </a:rPr>
              <a:t>, </a:t>
            </a:r>
            <a:r>
              <a:rPr lang="ru-RU" sz="1400" dirty="0" err="1" smtClean="0">
                <a:solidFill>
                  <a:prstClr val="white"/>
                </a:solidFill>
              </a:rPr>
              <a:t>Пяльцево</a:t>
            </a:r>
            <a:r>
              <a:rPr lang="ru-RU" sz="1400" dirty="0" smtClean="0">
                <a:solidFill>
                  <a:prstClr val="white"/>
                </a:solidFill>
              </a:rPr>
              <a:t>, </a:t>
            </a:r>
            <a:r>
              <a:rPr lang="ru-RU" sz="1400" dirty="0" err="1" smtClean="0">
                <a:solidFill>
                  <a:prstClr val="white"/>
                </a:solidFill>
              </a:rPr>
              <a:t>Реутово</a:t>
            </a:r>
            <a:r>
              <a:rPr lang="ru-RU" sz="1400" dirty="0" smtClean="0">
                <a:solidFill>
                  <a:prstClr val="white"/>
                </a:solidFill>
              </a:rPr>
              <a:t>, </a:t>
            </a:r>
            <a:r>
              <a:rPr lang="ru-RU" sz="1400" dirty="0" err="1" smtClean="0">
                <a:solidFill>
                  <a:prstClr val="white"/>
                </a:solidFill>
              </a:rPr>
              <a:t>Твердислово</a:t>
            </a:r>
            <a:r>
              <a:rPr lang="ru-RU" sz="1400" dirty="0" smtClean="0">
                <a:solidFill>
                  <a:prstClr val="white"/>
                </a:solidFill>
              </a:rPr>
              <a:t>, </a:t>
            </a:r>
            <a:r>
              <a:rPr lang="ru-RU" sz="1400" dirty="0" err="1" smtClean="0">
                <a:solidFill>
                  <a:prstClr val="white"/>
                </a:solidFill>
              </a:rPr>
              <a:t>Цветаево</a:t>
            </a:r>
            <a:r>
              <a:rPr lang="ru-RU" sz="1400" dirty="0" smtClean="0">
                <a:solidFill>
                  <a:prstClr val="white"/>
                </a:solidFill>
              </a:rPr>
              <a:t>, села Широково, </a:t>
            </a:r>
            <a:r>
              <a:rPr lang="ru-RU" sz="1400" dirty="0" err="1" smtClean="0">
                <a:solidFill>
                  <a:prstClr val="white"/>
                </a:solidFill>
              </a:rPr>
              <a:t>Вязовское</a:t>
            </a:r>
            <a:r>
              <a:rPr lang="ru-RU" sz="1400" dirty="0" smtClean="0">
                <a:solidFill>
                  <a:prstClr val="white"/>
                </a:solidFill>
              </a:rPr>
              <a:t>, </a:t>
            </a:r>
            <a:r>
              <a:rPr lang="ru-RU" sz="1400" dirty="0" err="1" smtClean="0">
                <a:solidFill>
                  <a:prstClr val="white"/>
                </a:solidFill>
              </a:rPr>
              <a:t>Михальково</a:t>
            </a:r>
            <a:r>
              <a:rPr lang="ru-RU" sz="1400" dirty="0" smtClean="0">
                <a:solidFill>
                  <a:prstClr val="white"/>
                </a:solidFill>
              </a:rPr>
              <a:t>, Никольское.</a:t>
            </a:r>
          </a:p>
          <a:p>
            <a:pPr algn="just"/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ru-RU" sz="1400" dirty="0" smtClean="0">
                <a:solidFill>
                  <a:prstClr val="white"/>
                </a:solidFill>
              </a:rPr>
              <a:t>      На территории поселения имеется два храма: храм Всех Святых в с. Широково и церковь Свято-</a:t>
            </a:r>
            <a:r>
              <a:rPr lang="ru-RU" sz="1400" dirty="0" err="1" smtClean="0">
                <a:solidFill>
                  <a:prstClr val="white"/>
                </a:solidFill>
              </a:rPr>
              <a:t>Димитриевская</a:t>
            </a:r>
            <a:r>
              <a:rPr lang="ru-RU" sz="1400" dirty="0" smtClean="0">
                <a:solidFill>
                  <a:prstClr val="white"/>
                </a:solidFill>
              </a:rPr>
              <a:t> в с. </a:t>
            </a:r>
            <a:r>
              <a:rPr lang="ru-RU" sz="1400" dirty="0" err="1" smtClean="0">
                <a:solidFill>
                  <a:prstClr val="white"/>
                </a:solidFill>
              </a:rPr>
              <a:t>Вязовское</a:t>
            </a:r>
            <a:r>
              <a:rPr lang="ru-RU" sz="1400" dirty="0" smtClean="0">
                <a:solidFill>
                  <a:prstClr val="white"/>
                </a:solidFill>
              </a:rPr>
              <a:t>.</a:t>
            </a:r>
          </a:p>
          <a:p>
            <a:pPr algn="just"/>
            <a:r>
              <a:rPr lang="ru-RU" sz="1400" dirty="0" smtClean="0">
                <a:solidFill>
                  <a:prstClr val="white"/>
                </a:solidFill>
              </a:rPr>
              <a:t>       В с. Широково 9 мая 2005 года открыт памятник землякам, погибшим в годы Великой Отечественной Войны, заложена аллея Славы.</a:t>
            </a:r>
          </a:p>
          <a:p>
            <a:pPr algn="just"/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ru-RU" sz="1400" dirty="0" smtClean="0">
                <a:solidFill>
                  <a:prstClr val="white"/>
                </a:solidFill>
              </a:rPr>
              <a:t>      В </a:t>
            </a:r>
            <a:r>
              <a:rPr lang="ru-RU" sz="1400" dirty="0" err="1" smtClean="0">
                <a:solidFill>
                  <a:prstClr val="white"/>
                </a:solidFill>
              </a:rPr>
              <a:t>Широковской</a:t>
            </a:r>
            <a:r>
              <a:rPr lang="ru-RU" sz="1400" dirty="0" smtClean="0">
                <a:solidFill>
                  <a:prstClr val="white"/>
                </a:solidFill>
              </a:rPr>
              <a:t> библиотеке располагается музей поэта М.А. Дудина – уроженца д. </a:t>
            </a:r>
            <a:r>
              <a:rPr lang="ru-RU" sz="1400" dirty="0" err="1" smtClean="0">
                <a:solidFill>
                  <a:prstClr val="white"/>
                </a:solidFill>
              </a:rPr>
              <a:t>Клевнево</a:t>
            </a:r>
            <a:r>
              <a:rPr lang="ru-RU" sz="1400" dirty="0" smtClean="0">
                <a:solidFill>
                  <a:prstClr val="white"/>
                </a:solidFill>
              </a:rPr>
              <a:t>. Место его захоронения находится в с. </a:t>
            </a:r>
            <a:r>
              <a:rPr lang="ru-RU" sz="1400" dirty="0" err="1" smtClean="0">
                <a:solidFill>
                  <a:prstClr val="white"/>
                </a:solidFill>
              </a:rPr>
              <a:t>Вязовское</a:t>
            </a:r>
            <a:r>
              <a:rPr lang="ru-RU" sz="1400" smtClean="0">
                <a:solidFill>
                  <a:prstClr val="white"/>
                </a:solidFill>
              </a:rPr>
              <a:t>.</a:t>
            </a:r>
            <a:endParaRPr lang="ru-RU" sz="1400" dirty="0" smtClean="0">
              <a:solidFill>
                <a:prstClr val="white"/>
              </a:solidFill>
            </a:endParaRPr>
          </a:p>
          <a:p>
            <a:pPr algn="just"/>
            <a:r>
              <a:rPr lang="ru-RU" sz="1400" dirty="0" smtClean="0">
                <a:solidFill>
                  <a:prstClr val="white"/>
                </a:solidFill>
              </a:rPr>
              <a:t>      </a:t>
            </a:r>
            <a:endParaRPr lang="ru-RU" sz="1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1095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183880" cy="837246"/>
          </a:xfrm>
        </p:spPr>
        <p:txBody>
          <a:bodyPr>
            <a:noAutofit/>
          </a:bodyPr>
          <a:lstStyle/>
          <a:p>
            <a:r>
              <a:rPr lang="ru-RU" sz="2400" dirty="0" smtClean="0"/>
              <a:t>Динамика (структура) расходов бюджета Широковского сельского поселения</a:t>
            </a:r>
            <a:endParaRPr lang="ru-RU" sz="2400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9480860"/>
              </p:ext>
            </p:extLst>
          </p:nvPr>
        </p:nvGraphicFramePr>
        <p:xfrm>
          <a:off x="500034" y="1714489"/>
          <a:ext cx="7744373" cy="36587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86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703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51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351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3511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513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Раздел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2025год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2026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год план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2027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год план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03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Общегосударственные вопросы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3411,7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3274,1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3274,1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66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Национальная оборона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158,1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173,2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1795,5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66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Национальная экономика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1562,9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1562,9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1562,9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03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Жилищно –коммунальное хозяйство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1310,0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360,0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360,00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66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08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Культура, кинематография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4471,7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1877,9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1234,1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466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ВСЕГО РАСХОДОВ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10914,5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7248,2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86610,6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755576" y="5589240"/>
            <a:ext cx="76328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Социально – значимые расходы в бюджете Широковского</a:t>
            </a:r>
            <a:r>
              <a:rPr kumimoji="0" lang="ru-RU" sz="18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сельского 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поселения в 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2025 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году и на плановый период 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2026 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 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2027 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годов </a:t>
            </a:r>
            <a:r>
              <a:rPr lang="ru-RU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планируются.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764704"/>
            <a:ext cx="76884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показатели социально-экономического развития </a:t>
            </a:r>
          </a:p>
          <a:p>
            <a:pPr algn="ctr"/>
            <a:r>
              <a:rPr lang="ru-RU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Широковского сельского поселения</a:t>
            </a:r>
            <a:endParaRPr lang="ru-RU" sz="2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53377"/>
              </p:ext>
            </p:extLst>
          </p:nvPr>
        </p:nvGraphicFramePr>
        <p:xfrm>
          <a:off x="611561" y="1628798"/>
          <a:ext cx="7632847" cy="48574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01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41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403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403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403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03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031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72705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№ п/п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smtClean="0"/>
                        <a:t>Наименование показателя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2023год отчет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2024 год оценка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2025 год (прогноз)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2026 год (прогноз)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2027 год (прогноз)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9685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Численность населения среднегодовая, человек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748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740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733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726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720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753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Уровень безработицы, в процентах</a:t>
                      </a:r>
                      <a:r>
                        <a:rPr lang="ru-RU" sz="1400" baseline="0" dirty="0" smtClean="0"/>
                        <a:t> к трудоспособному населению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0,3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0,5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0,3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0,3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0,2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9685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Индекс промышленного</a:t>
                      </a:r>
                      <a:r>
                        <a:rPr lang="ru-RU" sz="1400" baseline="0" dirty="0" smtClean="0"/>
                        <a:t> производства</a:t>
                      </a:r>
                      <a:r>
                        <a:rPr lang="ru-RU" sz="1400" dirty="0" smtClean="0"/>
                        <a:t>, процентов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107,5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100,0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100,0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100,0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100,6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034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Оборот розничной торговли, </a:t>
                      </a:r>
                    </a:p>
                    <a:p>
                      <a:pPr algn="ctr"/>
                      <a:r>
                        <a:rPr lang="ru-RU" sz="1400" dirty="0" smtClean="0"/>
                        <a:t>млн. руб.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262,6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281,8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293,9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306,3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318,5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1753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Объем продукции сельского хозяйства в хозяйствах всех категорий, млн. руб.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38,5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41,4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43,7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45,6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47,3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2683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086" y="428604"/>
            <a:ext cx="818388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Основные понятия и термины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8648" y="1459046"/>
            <a:ext cx="8183880" cy="161276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Бюджет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это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c1ca28e4dcd1db95f436b527c04cf64d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43174" y="3214686"/>
            <a:ext cx="4500594" cy="30003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00042"/>
            <a:ext cx="818388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cs typeface="Times New Roman" pitchFamily="18" charset="0"/>
              </a:rPr>
              <a:t>Основные понятия и термины</a:t>
            </a:r>
            <a:endParaRPr lang="ru-RU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9" name="Прямая соединительная линия 3"/>
          <p:cNvSpPr/>
          <p:nvPr/>
        </p:nvSpPr>
        <p:spPr>
          <a:xfrm>
            <a:off x="4619275" y="3286123"/>
            <a:ext cx="2482959" cy="63963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477887"/>
                </a:lnTo>
                <a:lnTo>
                  <a:pt x="2923331" y="477887"/>
                </a:lnTo>
                <a:lnTo>
                  <a:pt x="2923331" y="699462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Прямая соединительная линия 4"/>
          <p:cNvSpPr/>
          <p:nvPr/>
        </p:nvSpPr>
        <p:spPr>
          <a:xfrm>
            <a:off x="4572789" y="3286124"/>
            <a:ext cx="77666" cy="67013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46485" y="0"/>
                </a:moveTo>
                <a:lnTo>
                  <a:pt x="46485" y="511240"/>
                </a:lnTo>
                <a:lnTo>
                  <a:pt x="45720" y="511240"/>
                </a:lnTo>
                <a:lnTo>
                  <a:pt x="45720" y="732815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Прямая соединительная линия 5"/>
          <p:cNvSpPr/>
          <p:nvPr/>
        </p:nvSpPr>
        <p:spPr>
          <a:xfrm>
            <a:off x="1695943" y="3286123"/>
            <a:ext cx="2482959" cy="63612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2923331" y="0"/>
                </a:moveTo>
                <a:lnTo>
                  <a:pt x="2923331" y="474044"/>
                </a:lnTo>
                <a:lnTo>
                  <a:pt x="0" y="474044"/>
                </a:lnTo>
                <a:lnTo>
                  <a:pt x="0" y="69562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Скругленный прямоугольник 11"/>
          <p:cNvSpPr/>
          <p:nvPr/>
        </p:nvSpPr>
        <p:spPr>
          <a:xfrm>
            <a:off x="3423365" y="1767320"/>
            <a:ext cx="2031511" cy="1388897"/>
          </a:xfrm>
          <a:prstGeom prst="roundRect">
            <a:avLst>
              <a:gd name="adj" fmla="val 1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3" name="Группа 12"/>
          <p:cNvGrpSpPr/>
          <p:nvPr/>
        </p:nvGrpSpPr>
        <p:grpSpPr>
          <a:xfrm>
            <a:off x="3689123" y="2019789"/>
            <a:ext cx="2031511" cy="1388897"/>
            <a:chOff x="3189089" y="545620"/>
            <a:chExt cx="2391816" cy="1518803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3189089" y="545620"/>
              <a:ext cx="2391816" cy="151880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Скругленный прямоугольник 8"/>
            <p:cNvSpPr/>
            <p:nvPr/>
          </p:nvSpPr>
          <p:spPr>
            <a:xfrm>
              <a:off x="3233573" y="590104"/>
              <a:ext cx="2302848" cy="14298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kern="1200" dirty="0" smtClean="0"/>
                <a:t>Поступающие в бюджет денежные средства являются </a:t>
              </a:r>
              <a:r>
                <a:rPr lang="ru-RU" sz="1200" b="1" kern="1200" dirty="0" smtClean="0"/>
                <a:t>доходами</a:t>
              </a:r>
              <a:endParaRPr lang="ru-RU" sz="1200" kern="1200" dirty="0"/>
            </a:p>
          </p:txBody>
        </p:sp>
      </p:grpSp>
      <p:sp>
        <p:nvSpPr>
          <p:cNvPr id="17" name="Скругленный прямоугольник 16"/>
          <p:cNvSpPr/>
          <p:nvPr/>
        </p:nvSpPr>
        <p:spPr>
          <a:xfrm>
            <a:off x="500034" y="3981744"/>
            <a:ext cx="2031511" cy="1388897"/>
          </a:xfrm>
          <a:prstGeom prst="roundRect">
            <a:avLst>
              <a:gd name="adj" fmla="val 1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8" name="Группа 17"/>
          <p:cNvGrpSpPr/>
          <p:nvPr/>
        </p:nvGrpSpPr>
        <p:grpSpPr>
          <a:xfrm>
            <a:off x="765791" y="4234213"/>
            <a:ext cx="2031511" cy="1388897"/>
            <a:chOff x="265757" y="2760044"/>
            <a:chExt cx="2391816" cy="1518803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265757" y="2760044"/>
              <a:ext cx="2391816" cy="151880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Скругленный прямоугольник 11"/>
            <p:cNvSpPr/>
            <p:nvPr/>
          </p:nvSpPr>
          <p:spPr>
            <a:xfrm>
              <a:off x="310241" y="2804528"/>
              <a:ext cx="2302848" cy="14298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b="1" kern="1200" dirty="0" smtClean="0"/>
                <a:t>Налоговые доходы </a:t>
              </a:r>
              <a:r>
                <a:rPr lang="ru-RU" sz="1200" kern="1200" dirty="0" smtClean="0"/>
                <a:t>(часть доходов граждан и организаций, которые они обязаны платить государству)</a:t>
              </a:r>
              <a:endParaRPr lang="ru-RU" sz="1200" kern="1200" dirty="0"/>
            </a:p>
          </p:txBody>
        </p:sp>
      </p:grpSp>
      <p:sp>
        <p:nvSpPr>
          <p:cNvPr id="22" name="Скругленный прямоугольник 21"/>
          <p:cNvSpPr/>
          <p:nvPr/>
        </p:nvSpPr>
        <p:spPr>
          <a:xfrm>
            <a:off x="3422600" y="4018939"/>
            <a:ext cx="2031511" cy="1388897"/>
          </a:xfrm>
          <a:prstGeom prst="roundRect">
            <a:avLst>
              <a:gd name="adj" fmla="val 1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23" name="Группа 22"/>
          <p:cNvGrpSpPr/>
          <p:nvPr/>
        </p:nvGrpSpPr>
        <p:grpSpPr>
          <a:xfrm>
            <a:off x="3688357" y="4271409"/>
            <a:ext cx="2240965" cy="1657921"/>
            <a:chOff x="3188323" y="2797240"/>
            <a:chExt cx="2391816" cy="1518803"/>
          </a:xfrm>
        </p:grpSpPr>
        <p:sp>
          <p:nvSpPr>
            <p:cNvPr id="24" name="Скругленный прямоугольник 23"/>
            <p:cNvSpPr/>
            <p:nvPr/>
          </p:nvSpPr>
          <p:spPr>
            <a:xfrm>
              <a:off x="3188323" y="2797240"/>
              <a:ext cx="2391816" cy="151880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Скругленный прямоугольник 14"/>
            <p:cNvSpPr/>
            <p:nvPr/>
          </p:nvSpPr>
          <p:spPr>
            <a:xfrm>
              <a:off x="3232807" y="2841724"/>
              <a:ext cx="2302848" cy="14298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b="1" kern="1200" dirty="0" smtClean="0"/>
                <a:t>Неналоговые доходы </a:t>
              </a:r>
              <a:r>
                <a:rPr lang="ru-RU" sz="1200" kern="1200" dirty="0" smtClean="0"/>
                <a:t>(платежи в виде штрафов, санкций за нарушение законодательства, платежи за пользование имуществом государства, средства самообложения граждан)</a:t>
              </a:r>
              <a:endParaRPr lang="ru-RU" sz="1200" kern="1200" dirty="0"/>
            </a:p>
          </p:txBody>
        </p:sp>
      </p:grpSp>
      <p:sp>
        <p:nvSpPr>
          <p:cNvPr id="26" name="Скругленный прямоугольник 25"/>
          <p:cNvSpPr/>
          <p:nvPr/>
        </p:nvSpPr>
        <p:spPr>
          <a:xfrm>
            <a:off x="6346697" y="3985586"/>
            <a:ext cx="2031511" cy="1262646"/>
          </a:xfrm>
          <a:prstGeom prst="roundRect">
            <a:avLst>
              <a:gd name="adj" fmla="val 1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27" name="Группа 26"/>
          <p:cNvGrpSpPr/>
          <p:nvPr/>
        </p:nvGrpSpPr>
        <p:grpSpPr>
          <a:xfrm>
            <a:off x="6500827" y="4238056"/>
            <a:ext cx="2143140" cy="1548398"/>
            <a:chOff x="6112421" y="2763887"/>
            <a:chExt cx="2391816" cy="1380744"/>
          </a:xfrm>
        </p:grpSpPr>
        <p:sp>
          <p:nvSpPr>
            <p:cNvPr id="28" name="Скругленный прямоугольник 27"/>
            <p:cNvSpPr/>
            <p:nvPr/>
          </p:nvSpPr>
          <p:spPr>
            <a:xfrm>
              <a:off x="6112421" y="2763887"/>
              <a:ext cx="2391816" cy="1380744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9" name="Скругленный прямоугольник 17"/>
            <p:cNvSpPr/>
            <p:nvPr/>
          </p:nvSpPr>
          <p:spPr>
            <a:xfrm>
              <a:off x="6152862" y="2804328"/>
              <a:ext cx="2310934" cy="12998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b="1" kern="1200" dirty="0" smtClean="0"/>
                <a:t>Безвозмездные поступления </a:t>
              </a:r>
            </a:p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kern="1200" dirty="0" smtClean="0"/>
                <a:t>(средства, которые поступают в бюджет безвозмездно из других бюджетов, а также от юридических и физических лиц)</a:t>
              </a:r>
              <a:endParaRPr lang="ru-RU" sz="1200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10083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Выплачиваемые из бюджета денежные средства называются </a:t>
            </a:r>
            <a:r>
              <a:rPr lang="ru-RU" b="1" dirty="0" smtClean="0">
                <a:solidFill>
                  <a:schemeClr val="accent1"/>
                </a:solidFill>
              </a:rPr>
              <a:t>расходами</a:t>
            </a:r>
            <a:r>
              <a:rPr lang="ru-RU" b="1" dirty="0" smtClean="0"/>
              <a:t> </a:t>
            </a:r>
            <a:r>
              <a:rPr lang="ru-RU" dirty="0" smtClean="0"/>
              <a:t>бюджета.</a:t>
            </a:r>
          </a:p>
          <a:p>
            <a:endParaRPr lang="ru-RU" dirty="0"/>
          </a:p>
        </p:txBody>
      </p:sp>
      <p:pic>
        <p:nvPicPr>
          <p:cNvPr id="4" name="Рисунок 3" descr="budge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7422" y="3286124"/>
            <a:ext cx="4854791" cy="2945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18388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Основные понятия и термины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Рисунок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60889" y="3048607"/>
            <a:ext cx="2822222" cy="1721224"/>
          </a:xfrm>
        </p:spPr>
      </p:pic>
      <p:sp>
        <p:nvSpPr>
          <p:cNvPr id="5" name="TextBox 4"/>
          <p:cNvSpPr txBox="1"/>
          <p:nvPr/>
        </p:nvSpPr>
        <p:spPr>
          <a:xfrm>
            <a:off x="6286512" y="2000240"/>
            <a:ext cx="235745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alt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сли расходная часть бюджета превышает доходную, то бюджет формируется с</a:t>
            </a:r>
          </a:p>
          <a:p>
            <a:pPr algn="ctr"/>
            <a:r>
              <a:rPr lang="ru-RU" alt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ДЕФИЦИТОМ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0034" y="2071678"/>
            <a:ext cx="235745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alt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ревышение доходов над расходами образует положительный остаток бюджета </a:t>
            </a:r>
          </a:p>
          <a:p>
            <a:pPr algn="ctr"/>
            <a:r>
              <a:rPr lang="ru-RU" altLang="ru-RU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ПРОФИЦИТ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8183880" cy="64294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Основные понятия и термины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183880" cy="4187952"/>
          </a:xfrm>
        </p:spPr>
        <p:txBody>
          <a:bodyPr>
            <a:noAutofit/>
          </a:bodyPr>
          <a:lstStyle/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Муниципальный долг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обязательства, возникающие из муниципальных заимствований, гарантий по обязательствам третьих лиц, другие обязательства в соответствии с видами долговых обязательств, принятые на себя муниципальным образованием.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средства, предоставляемые одним бюджетом бюджетной системы Российской Федерации другому бюджету Российской Федерации.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Дотации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межбюджетные трансферты, предоставляемые на безвозмездной и безвозвратной основе без установления направлений и (или) условий их использования.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Муниципальная программа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комплекс мероприятий, увязанных по ресурсам, срокам и исполнителям, направленных на достижение целей социально-экономического развития Широковского сельского поселения в определенной сфере.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6102</TotalTime>
  <Words>2400</Words>
  <Application>Microsoft Office PowerPoint</Application>
  <PresentationFormat>Экран (4:3)</PresentationFormat>
  <Paragraphs>652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30</vt:i4>
      </vt:variant>
    </vt:vector>
  </HeadingPairs>
  <TitlesOfParts>
    <vt:vector size="40" baseType="lpstr">
      <vt:lpstr>Arial</vt:lpstr>
      <vt:lpstr>Calibri</vt:lpstr>
      <vt:lpstr>Cambria</vt:lpstr>
      <vt:lpstr>Franklin Gothic Book</vt:lpstr>
      <vt:lpstr>Rockwell</vt:lpstr>
      <vt:lpstr>Times New Roman</vt:lpstr>
      <vt:lpstr>Wingdings 2</vt:lpstr>
      <vt:lpstr>Литейная</vt:lpstr>
      <vt:lpstr>Техническая</vt:lpstr>
      <vt:lpstr>1_Техническая</vt:lpstr>
      <vt:lpstr>«Бюджет для граждан»  к проекту решения совета широковского сельского поселения Фурмановского муниципального района « О бюджете широковского сельского поселения на  2025 и плановый период 2026 и 2027 года» </vt:lpstr>
      <vt:lpstr>Уважаемые жители Широковского сельского поселения!</vt:lpstr>
      <vt:lpstr>Презентация PowerPoint</vt:lpstr>
      <vt:lpstr>Презентация PowerPoint</vt:lpstr>
      <vt:lpstr>Основные понятия и термины</vt:lpstr>
      <vt:lpstr>Основные понятия и термины</vt:lpstr>
      <vt:lpstr>Презентация PowerPoint</vt:lpstr>
      <vt:lpstr>Основные понятия и термины</vt:lpstr>
      <vt:lpstr>Основные понятия и термины</vt:lpstr>
      <vt:lpstr>Основные характеристики бюджета  Широковского сельского поселения</vt:lpstr>
      <vt:lpstr>Объем и структура доходов в динамике бюджета  Широковского сельского поселения</vt:lpstr>
      <vt:lpstr>Презентация PowerPoint</vt:lpstr>
      <vt:lpstr>Презентация PowerPoint</vt:lpstr>
      <vt:lpstr>Налоговые и неналоговые доходы  бюджета Широковского сельского  поселения на 2025 год и плановый период 2026-2027 гг.</vt:lpstr>
      <vt:lpstr>Презентация PowerPoint</vt:lpstr>
      <vt:lpstr>Презентация PowerPoint</vt:lpstr>
      <vt:lpstr>Бюджетная политика в области доходов</vt:lpstr>
      <vt:lpstr>Бюджетная политика в области расходов</vt:lpstr>
      <vt:lpstr>Расходы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Структура расходов бюджета Широковского сельского поселения  на 2025 год и плановый период 2026-2027 гг по основным разделам и подразделам</vt:lpstr>
      <vt:lpstr>Структура расходов бюджета Широковского сельского поселения  на 2025год и плановый период 2026-2027 гг по основным разделам и подразделам</vt:lpstr>
      <vt:lpstr>Структура расходов бюджета Широковского сельского поселения  на 2025 год и плановый период 2026-2027 гг по основным разделам и подразделам</vt:lpstr>
      <vt:lpstr>Динамика (структура) расходов бюджета Широковского сельского поселения</vt:lpstr>
    </vt:vector>
  </TitlesOfParts>
  <Company>fofurmanov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2016г</dc:title>
  <dc:creator>admin</dc:creator>
  <cp:lastModifiedBy>User</cp:lastModifiedBy>
  <cp:revision>240</cp:revision>
  <dcterms:created xsi:type="dcterms:W3CDTF">2016-06-22T11:14:51Z</dcterms:created>
  <dcterms:modified xsi:type="dcterms:W3CDTF">2024-12-24T10:18:57Z</dcterms:modified>
</cp:coreProperties>
</file>