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4"/>
  </p:notesMasterIdLst>
  <p:sldIdLst>
    <p:sldId id="256" r:id="rId2"/>
    <p:sldId id="281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74" r:id="rId12"/>
    <p:sldId id="275" r:id="rId13"/>
    <p:sldId id="276" r:id="rId14"/>
    <p:sldId id="264" r:id="rId15"/>
    <p:sldId id="265" r:id="rId16"/>
    <p:sldId id="266" r:id="rId17"/>
    <p:sldId id="280" r:id="rId18"/>
    <p:sldId id="267" r:id="rId19"/>
    <p:sldId id="268" r:id="rId20"/>
    <p:sldId id="279" r:id="rId21"/>
    <p:sldId id="278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631892973816109E-2"/>
          <c:y val="3.5270420866758599E-2"/>
          <c:w val="0.69227995113358098"/>
          <c:h val="0.842683319085463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Отчет 2018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  <c:pt idx="3">
                  <c:v>дефицит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9819.1</c:v>
                </c:pt>
                <c:pt idx="1">
                  <c:v>10291.4</c:v>
                </c:pt>
                <c:pt idx="3">
                  <c:v>472.3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Отчет 2019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Профицит</c:v>
                </c:pt>
                <c:pt idx="3">
                  <c:v>дефицит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9991</c:v>
                </c:pt>
                <c:pt idx="1">
                  <c:v>10103.200000000001</c:v>
                </c:pt>
                <c:pt idx="3">
                  <c:v>199.5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5629552"/>
        <c:axId val="105631232"/>
      </c:barChart>
      <c:catAx>
        <c:axId val="105629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5631232"/>
        <c:crosses val="autoZero"/>
        <c:auto val="1"/>
        <c:lblAlgn val="ctr"/>
        <c:lblOffset val="100"/>
        <c:noMultiLvlLbl val="0"/>
      </c:catAx>
      <c:valAx>
        <c:axId val="10563123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056295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2019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6755745743729721E-2"/>
                  <c:y val="9.44878609138687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6053447446237826E-2"/>
                  <c:y val="1.574797681897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7837163829153117E-2"/>
                  <c:y val="-6.2991907275912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1166</c:v>
                </c:pt>
                <c:pt idx="1">
                  <c:v>76</c:v>
                </c:pt>
                <c:pt idx="2">
                  <c:v>7032.6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 за 2019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783716382915311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5674187208197351E-2"/>
                  <c:y val="6.2991907275912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1648.6</c:v>
                </c:pt>
                <c:pt idx="1">
                  <c:v>101.9</c:v>
                </c:pt>
                <c:pt idx="2">
                  <c:v>8240.5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615088"/>
        <c:axId val="198615648"/>
      </c:barChart>
      <c:catAx>
        <c:axId val="198615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8615648"/>
        <c:crosses val="autoZero"/>
        <c:auto val="1"/>
        <c:lblAlgn val="ctr"/>
        <c:lblOffset val="100"/>
        <c:noMultiLvlLbl val="0"/>
      </c:catAx>
      <c:valAx>
        <c:axId val="19861564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98615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390312538009312"/>
          <c:y val="0.34406229354030426"/>
          <c:w val="0.31609687461990743"/>
          <c:h val="0.3118754129193926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7020E-A10E-4832-96D9-057D004F005D}" type="datetimeFigureOut">
              <a:rPr lang="ru-RU" smtClean="0"/>
              <a:t>30.06.2020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0B266-AA04-4F59-8970-1285898C50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656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00B266-AA04-4F59-8970-1285898C500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69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56F53E-F13F-46A1-863F-8314DBCCCA2F}" type="datetimeFigureOut">
              <a:rPr lang="ru-RU" smtClean="0"/>
              <a:pPr/>
              <a:t>30.06.2020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E3B1D3-90AA-4A5F-9225-3CEFFD4C97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43838" cy="5000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Бюджет для граждан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071678"/>
            <a:ext cx="8143932" cy="414340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>Уважаемые жители  Широковского сельского поселения!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	Предоставляем вашему вниманию «Бюджет для граждан», подготовленный на основе отчета об исполнении бюджета Широковского сельского поселения за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2019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год. </a:t>
            </a:r>
          </a:p>
          <a:p>
            <a:pPr algn="just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Бюджет для граждан разработан с целью обеспечения прозрачности и открытости бюджетного процесса путем информирования жителей о бюджете Широковского сельского поселения в доступной форме.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«Бюджет для граждан» подготовлен администрацией Широковского сельского поселения.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Место нахождения: Ивановская область, Фурмановский район, село Широково,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д. 40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Телефон: (49341) 95-134, 95-125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Факс: (49341)  95-134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Адрес электронной почты: </a:t>
            </a:r>
            <a:r>
              <a:rPr lang="en-US" dirty="0" err="1" smtClean="0">
                <a:solidFill>
                  <a:srgbClr val="FF0000"/>
                </a:solidFill>
              </a:rPr>
              <a:t>shirokovo</a:t>
            </a:r>
            <a:r>
              <a:rPr lang="ru-RU" dirty="0" smtClean="0">
                <a:solidFill>
                  <a:srgbClr val="FF0000"/>
                </a:solidFill>
              </a:rPr>
              <a:t>@</a:t>
            </a:r>
            <a:r>
              <a:rPr lang="en-US" dirty="0" err="1" smtClean="0">
                <a:solidFill>
                  <a:srgbClr val="FF0000"/>
                </a:solidFill>
              </a:rPr>
              <a:t>bk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en-US" dirty="0" err="1" smtClean="0">
                <a:solidFill>
                  <a:srgbClr val="FF0000"/>
                </a:solidFill>
              </a:rPr>
              <a:t>ru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ru-RU" dirty="0" smtClean="0">
              <a:solidFill>
                <a:srgbClr val="FF0000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500034" y="1170372"/>
            <a:ext cx="807249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к отчету об исполнении бюджета Широковского сельского поселения за </a:t>
            </a:r>
            <a:r>
              <a:rPr lang="ru-RU" sz="1600" dirty="0" smtClean="0">
                <a:solidFill>
                  <a:srgbClr val="002060"/>
                </a:solidFill>
              </a:rPr>
              <a:t>2019 </a:t>
            </a:r>
            <a:r>
              <a:rPr lang="ru-RU" sz="1600" dirty="0" smtClean="0">
                <a:solidFill>
                  <a:srgbClr val="002060"/>
                </a:solidFill>
              </a:rPr>
              <a:t>год</a:t>
            </a: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1538" y="285728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Доходы бюджета Широковского сельского поселения за </a:t>
            </a:r>
            <a:r>
              <a:rPr lang="ru-RU" sz="2000" b="1" dirty="0" smtClean="0">
                <a:solidFill>
                  <a:srgbClr val="002060"/>
                </a:solidFill>
              </a:rPr>
              <a:t>2019 </a:t>
            </a:r>
            <a:r>
              <a:rPr lang="ru-RU" sz="2000" b="1" dirty="0" smtClean="0">
                <a:solidFill>
                  <a:srgbClr val="002060"/>
                </a:solidFill>
              </a:rPr>
              <a:t>год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26971722"/>
              </p:ext>
            </p:extLst>
          </p:nvPr>
        </p:nvGraphicFramePr>
        <p:xfrm>
          <a:off x="500034" y="1397000"/>
          <a:ext cx="7858180" cy="4032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72264" y="928671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Тысячи рублей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643918"/>
              </p:ext>
            </p:extLst>
          </p:nvPr>
        </p:nvGraphicFramePr>
        <p:xfrm>
          <a:off x="357158" y="1428736"/>
          <a:ext cx="8429688" cy="37079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2"/>
                <a:gridCol w="2107422"/>
                <a:gridCol w="2107422"/>
                <a:gridCol w="2107422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доходов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Сумма (руб.)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97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62,2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64,1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103,1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177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Доходы от уплаты акцизов на нефтепродукты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Налоги на имущество,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1445,2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1553,0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107,4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-налог на имущество физических лиц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375,2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430,9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114,8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 -земельный налог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1070,0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1122,1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Государственная пошлина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1538,9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1648,6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107,1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Исполнение бюджета Широковского сельского поселения по доходам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</a:t>
            </a:r>
            <a:r>
              <a:rPr lang="ru-RU" b="1" dirty="0" smtClean="0">
                <a:solidFill>
                  <a:srgbClr val="002060"/>
                </a:solidFill>
              </a:rPr>
              <a:t>2019 </a:t>
            </a:r>
            <a:r>
              <a:rPr lang="ru-RU" b="1" dirty="0" smtClean="0">
                <a:solidFill>
                  <a:srgbClr val="002060"/>
                </a:solidFill>
              </a:rPr>
              <a:t>год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Налоговые доходы: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035309"/>
              </p:ext>
            </p:extLst>
          </p:nvPr>
        </p:nvGraphicFramePr>
        <p:xfrm>
          <a:off x="357158" y="1428736"/>
          <a:ext cx="8429688" cy="4246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1214446"/>
                <a:gridCol w="1857388"/>
                <a:gridCol w="1071574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доходов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Сумма (руб.)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97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собственности, в том числе: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27,7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70,6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- доходы, получаемые в виде арендной платы за земельные участки в границах поселений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27,7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70,6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прочие поступления от использования имущества, находящегося в собственности сельских поселений (за исключением имущества муниципальных бюджетных и автономных учреждений, а также имущества муниципальных унитарных предприятий, в том числе казенных)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79,1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66,9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84,6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 материальных и нематериальных активов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124,3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101,9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81,9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Исполнение бюджета Широковского сельского поселения по доходам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</a:t>
            </a:r>
            <a:r>
              <a:rPr lang="ru-RU" b="1" dirty="0" smtClean="0">
                <a:solidFill>
                  <a:srgbClr val="002060"/>
                </a:solidFill>
              </a:rPr>
              <a:t>2019 </a:t>
            </a:r>
            <a:r>
              <a:rPr lang="ru-RU" b="1" dirty="0" smtClean="0">
                <a:solidFill>
                  <a:srgbClr val="002060"/>
                </a:solidFill>
              </a:rPr>
              <a:t>год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Неналоговые доходы: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194745"/>
              </p:ext>
            </p:extLst>
          </p:nvPr>
        </p:nvGraphicFramePr>
        <p:xfrm>
          <a:off x="357158" y="1428736"/>
          <a:ext cx="8429688" cy="4031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1214446"/>
                <a:gridCol w="1857388"/>
                <a:gridCol w="1071574"/>
              </a:tblGrid>
              <a:tr h="66973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доходов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Сумма (руб.)</a:t>
                      </a:r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697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План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исполнения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50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Дотации бюджетам сельских поселений на выравнивание бюджетной обеспеченности 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3437,1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3437,1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Дотации бюджетам сельских поселений на выравнивание бюджетной обеспеченности из бюджета муниципального района 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Дотации бюджетам сельских поселений на поддержку мер по обеспечению сбалансированности бюджетов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52,8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52,8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80,5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80,5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4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458,5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458,5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трансферты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4211,6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4211,6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Иные безвозмездные поступления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8240,5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8240,5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Исполнение бюджета Широковского сельского поселения по доходам 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</a:t>
            </a:r>
            <a:r>
              <a:rPr lang="ru-RU" b="1" dirty="0" smtClean="0">
                <a:solidFill>
                  <a:srgbClr val="002060"/>
                </a:solidFill>
              </a:rPr>
              <a:t>2019 </a:t>
            </a:r>
            <a:r>
              <a:rPr lang="ru-RU" b="1" dirty="0" smtClean="0">
                <a:solidFill>
                  <a:srgbClr val="002060"/>
                </a:solidFill>
              </a:rPr>
              <a:t>год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00010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Безвозмездные поступления:</a:t>
            </a:r>
            <a:endParaRPr lang="ru-RU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14291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РАСХОДЫ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785794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Исполнение бюджета Широковского сельского поселения по муниципальным программам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</a:rPr>
              <a:t>за </a:t>
            </a:r>
            <a:r>
              <a:rPr lang="ru-RU" sz="1400" dirty="0" smtClean="0">
                <a:solidFill>
                  <a:srgbClr val="002060"/>
                </a:solidFill>
              </a:rPr>
              <a:t>2019 </a:t>
            </a:r>
            <a:r>
              <a:rPr lang="ru-RU" sz="1400" dirty="0" smtClean="0">
                <a:solidFill>
                  <a:srgbClr val="002060"/>
                </a:solidFill>
              </a:rPr>
              <a:t>год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453462"/>
              </p:ext>
            </p:extLst>
          </p:nvPr>
        </p:nvGraphicFramePr>
        <p:xfrm>
          <a:off x="357158" y="1714488"/>
          <a:ext cx="8572564" cy="27508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6"/>
                <a:gridCol w="1428760"/>
                <a:gridCol w="1428760"/>
                <a:gridCol w="1214448"/>
              </a:tblGrid>
              <a:tr h="21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тыс.рублей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 исполнения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5989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«Совершенствование местного самоуправления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2037,6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2033,2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2969,5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2875,6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96,8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15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«Обеспечение безопасности граждан на территории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149,6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715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«Благоустройство и уличное освещение Широковского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804,1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798,3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5961,6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5856,6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98,2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357166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Исполнение бюджета Широковского сельского поселения по непрограммным направлениям деятельности за </a:t>
            </a:r>
            <a:r>
              <a:rPr lang="ru-RU" dirty="0" smtClean="0">
                <a:solidFill>
                  <a:srgbClr val="002060"/>
                </a:solidFill>
              </a:rPr>
              <a:t>2019 </a:t>
            </a:r>
            <a:r>
              <a:rPr lang="ru-RU" dirty="0" smtClean="0">
                <a:solidFill>
                  <a:srgbClr val="002060"/>
                </a:solidFill>
              </a:rPr>
              <a:t>год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088015"/>
              </p:ext>
            </p:extLst>
          </p:nvPr>
        </p:nvGraphicFramePr>
        <p:xfrm>
          <a:off x="285720" y="1357298"/>
          <a:ext cx="8572564" cy="3822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6"/>
                <a:gridCol w="1428760"/>
                <a:gridCol w="1428760"/>
                <a:gridCol w="1214448"/>
              </a:tblGrid>
              <a:tr h="2144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тыс.рублей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 исполнения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Непрограммные направления деятельности исполнительных органов местного самоуправления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1611,0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1558,0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96,7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Реализация полномочий Российской Федерации по первичному воинскому учету на территориях, где отсутствуют военные комиссариаты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Непрограммные направления деятельности представительных органов местного самоуправления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Реализация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полномочий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Российской Федерации по составлению (изменению) списков кандидатов в присяжные заседатели федеральных судов общей юрисдикции в Российской Федерации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22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Исполнение отдельных полномочий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Фурмановского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муниципального района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2450,0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2233,9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9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4141,6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3872,5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1429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Структура расходов бюджета Широковского сельского поселения за </a:t>
            </a:r>
            <a:r>
              <a:rPr lang="ru-RU" sz="2400" dirty="0" smtClean="0">
                <a:solidFill>
                  <a:srgbClr val="002060"/>
                </a:solidFill>
              </a:rPr>
              <a:t>2019 </a:t>
            </a:r>
            <a:r>
              <a:rPr lang="ru-RU" sz="2400" dirty="0" smtClean="0">
                <a:solidFill>
                  <a:srgbClr val="002060"/>
                </a:solidFill>
              </a:rPr>
              <a:t>год по основным разделам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700405"/>
              </p:ext>
            </p:extLst>
          </p:nvPr>
        </p:nvGraphicFramePr>
        <p:xfrm>
          <a:off x="467544" y="1602552"/>
          <a:ext cx="8394941" cy="3886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36828"/>
              </a:tblGrid>
              <a:tr h="4803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720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0102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724,5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724,5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86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0104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1312,0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1308,6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3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0105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 система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5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0106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03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0111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Резервные фонды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79712" y="1045287"/>
            <a:ext cx="5297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Общегосударственные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вопросы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039398"/>
              </p:ext>
            </p:extLst>
          </p:nvPr>
        </p:nvGraphicFramePr>
        <p:xfrm>
          <a:off x="423255" y="980728"/>
          <a:ext cx="842968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0113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350,9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349,9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0100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2388,9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2383,5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99,8</a:t>
                      </a: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89568" y="394179"/>
            <a:ext cx="5297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Общегосударственные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/>
              <a:t>вопросы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79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214290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Структура расходов бюджета Широковского сельского поселения за </a:t>
            </a:r>
            <a:r>
              <a:rPr lang="ru-RU" sz="2400" dirty="0" smtClean="0">
                <a:solidFill>
                  <a:srgbClr val="002060"/>
                </a:solidFill>
              </a:rPr>
              <a:t>2019 </a:t>
            </a:r>
            <a:r>
              <a:rPr lang="ru-RU" sz="2400" dirty="0" smtClean="0">
                <a:solidFill>
                  <a:srgbClr val="002060"/>
                </a:solidFill>
              </a:rPr>
              <a:t>год по основным разделам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1800" y="1838444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Национальная оборона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300109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План на </a:t>
            </a:r>
            <a:r>
              <a:rPr lang="ru-RU" sz="2400" dirty="0" smtClean="0"/>
              <a:t>2019 </a:t>
            </a:r>
            <a:r>
              <a:rPr lang="ru-RU" sz="2400" dirty="0" smtClean="0"/>
              <a:t>год: </a:t>
            </a:r>
            <a:r>
              <a:rPr lang="ru-RU" sz="2400" b="1" dirty="0" smtClean="0">
                <a:solidFill>
                  <a:srgbClr val="FF0000"/>
                </a:solidFill>
              </a:rPr>
              <a:t>80,2 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Исполнено за </a:t>
            </a:r>
            <a:r>
              <a:rPr lang="ru-RU" sz="2400" dirty="0" smtClean="0"/>
              <a:t>2019 </a:t>
            </a:r>
            <a:r>
              <a:rPr lang="ru-RU" sz="2400" dirty="0" smtClean="0"/>
              <a:t>год: </a:t>
            </a:r>
            <a:r>
              <a:rPr lang="ru-RU" sz="2400" b="1" dirty="0" smtClean="0">
                <a:solidFill>
                  <a:srgbClr val="FF0000"/>
                </a:solidFill>
              </a:rPr>
              <a:t>80,2 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Процент выполнения</a:t>
            </a:r>
            <a:r>
              <a:rPr lang="en-US" sz="2400" dirty="0" smtClean="0"/>
              <a:t>: </a:t>
            </a:r>
            <a:r>
              <a:rPr lang="ru-RU" sz="2400" b="1" dirty="0" smtClean="0">
                <a:solidFill>
                  <a:srgbClr val="FF0000"/>
                </a:solidFill>
              </a:rPr>
              <a:t>100,0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722216"/>
            <a:ext cx="4873208" cy="2741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485312"/>
              </p:ext>
            </p:extLst>
          </p:nvPr>
        </p:nvGraphicFramePr>
        <p:xfrm>
          <a:off x="500034" y="428604"/>
          <a:ext cx="8429685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2721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0310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пожарной безопасности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149,6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0300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149,6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99,5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489851" y="71414"/>
            <a:ext cx="7882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Национальная безопасность и правоохранительная деятельность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3810000" cy="2857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44824"/>
            <a:ext cx="3817607" cy="2863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194" y="332656"/>
            <a:ext cx="825771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Широковское сельское поселение расположено в центральной части Фурмановского муниципального района Ивановской области. На севере оно граничит с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Нерехтским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районом Костромской области, с запада примыкает к землям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Хромцовского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сельского поселения, на юге граничит с Ивановским районом, на востоке с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Панинским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Иванковским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сельскими поселениями и с городским поселением города Фурманова.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Протяженность сельского поселения с севера на юг 40,5 км, с запада на восток 27,6 км.        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Широковская сельская администрация была образована в 1924 году и носила следующие названия: 1924-1933 Исполнительный комитет Широковского сельсовета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рабочи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крестьянских и красноармейских депутатов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Середского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района; 1936-1963- Исполнительный комитет Широковского сельского Совета депутатов трудящихся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Середского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района,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1963-1977-  Исполнительный комитет Широковского сельского Совета депутатов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трудящихся; 1977-1993- Исполнительный комитет Широковского сельского Совета. С 1993 – Широковская сельская администрация. С 1 января 2006 года Законом Ивановской области « О городском и сельских поселений в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Фурмановском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муниципальном районе» № 51-ОЗ, 05 февраля 2005г. Образовано Широковское сельское поселение.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Расстояние от административного центра поселения с. Широково до г. Фурманова 6 км. </a:t>
            </a:r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о автотранспортной дороге. </a:t>
            </a:r>
          </a:p>
          <a:p>
            <a:pPr algn="just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    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Площадь равна 176,83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кв.км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., что составляет 21,3% от общей площади Фурмановского района.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В состав территории поселения входит 26 населенных пунктов: деревни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Акульцево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Алексино, Баскаково, Верино, Головино, Голчаново, Деревеньки,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Душилово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Земляничный, Исаевское,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Каргашино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Клевнево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Климово, Косогоры,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Морозово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Паньково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Первое Мая,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Петрушиха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Пяльцево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Реутово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Твердислово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Цветаево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села Широково,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Вязовское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Михальково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, Никольское.</a:t>
            </a:r>
          </a:p>
          <a:p>
            <a:pPr algn="just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  На территории поселения имеется два храма: храм Всех Святых в с. Широково и церковь Свято-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Димитриевская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в с.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Вязовское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   В с. Широково 9 мая 2005 года открыт памятник землякам, погибшим в годы Великой Отечественной Войны, заложена аллея Славы.</a:t>
            </a:r>
          </a:p>
          <a:p>
            <a:pPr algn="just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     В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Широковской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библиотеке располагается музей поэта М.А. Дудина – уроженца д.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Клевнево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. Место его захоронения находится в с.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Вязовское</a:t>
            </a:r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</a:t>
            </a:r>
            <a:endParaRPr lang="ru-RU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780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555356"/>
              </p:ext>
            </p:extLst>
          </p:nvPr>
        </p:nvGraphicFramePr>
        <p:xfrm>
          <a:off x="539552" y="836712"/>
          <a:ext cx="8429685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038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0409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2055,0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1839,9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89,5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0400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2055,0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1839,9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89,5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330558" y="332656"/>
            <a:ext cx="3145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Национальная экономика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3329947" cy="24974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680530"/>
            <a:ext cx="3201144" cy="2400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680530"/>
            <a:ext cx="2736304" cy="25964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3" y="4653136"/>
            <a:ext cx="2784309" cy="2088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3" y="4659306"/>
            <a:ext cx="2776082" cy="208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3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348045"/>
              </p:ext>
            </p:extLst>
          </p:nvPr>
        </p:nvGraphicFramePr>
        <p:xfrm>
          <a:off x="539552" y="836712"/>
          <a:ext cx="842968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3"/>
                <a:gridCol w="3357586"/>
                <a:gridCol w="1428760"/>
                <a:gridCol w="1643074"/>
                <a:gridCol w="1071572"/>
              </a:tblGrid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 на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тыс.рублей.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 за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год, тыс. рублей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Процент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выполнения</a:t>
                      </a: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0503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Благоустройство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1520,0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1486,9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97,8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0500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1520,0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1486,9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97,8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627784" y="332656"/>
            <a:ext cx="4480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Жилищно</a:t>
            </a:r>
            <a:r>
              <a:rPr lang="ru-RU" b="1" dirty="0" smtClean="0">
                <a:solidFill>
                  <a:srgbClr val="FF0000"/>
                </a:solidFill>
              </a:rPr>
              <a:t> – коммунальное хозяйство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564904"/>
            <a:ext cx="3137926" cy="23534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369" y="2564904"/>
            <a:ext cx="1338840" cy="23801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564904"/>
            <a:ext cx="2849893" cy="21374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24" y="4581128"/>
            <a:ext cx="2849893" cy="21374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653136"/>
            <a:ext cx="2753883" cy="20654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581128"/>
            <a:ext cx="2849893" cy="213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5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1928802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Культура и кинематография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357430"/>
            <a:ext cx="64294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План на </a:t>
            </a:r>
            <a:r>
              <a:rPr lang="ru-RU" sz="2400" dirty="0" smtClean="0"/>
              <a:t>2019 </a:t>
            </a:r>
            <a:r>
              <a:rPr lang="ru-RU" sz="2400" dirty="0" smtClean="0"/>
              <a:t>год: </a:t>
            </a:r>
            <a:r>
              <a:rPr lang="ru-RU" sz="2400" dirty="0" smtClean="0">
                <a:solidFill>
                  <a:srgbClr val="FF0000"/>
                </a:solidFill>
              </a:rPr>
              <a:t>3908,6 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Исполнено за </a:t>
            </a:r>
            <a:r>
              <a:rPr lang="ru-RU" sz="2400" dirty="0" smtClean="0"/>
              <a:t>2019 </a:t>
            </a:r>
            <a:r>
              <a:rPr lang="ru-RU" sz="2400" dirty="0" smtClean="0"/>
              <a:t>год: </a:t>
            </a:r>
            <a:r>
              <a:rPr lang="ru-RU" sz="2400" dirty="0" smtClean="0">
                <a:solidFill>
                  <a:srgbClr val="FF0000"/>
                </a:solidFill>
              </a:rPr>
              <a:t>3789,0 </a:t>
            </a:r>
            <a:r>
              <a:rPr lang="ru-RU" sz="2400" dirty="0" smtClean="0">
                <a:solidFill>
                  <a:srgbClr val="FF0000"/>
                </a:solidFill>
              </a:rPr>
              <a:t>тыс.рублей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Процент выполнения</a:t>
            </a:r>
            <a:r>
              <a:rPr lang="en-US" sz="2400" dirty="0" smtClean="0"/>
              <a:t>: </a:t>
            </a:r>
            <a:r>
              <a:rPr lang="ru-RU" sz="2400" dirty="0" smtClean="0">
                <a:solidFill>
                  <a:srgbClr val="FF0000"/>
                </a:solidFill>
              </a:rPr>
              <a:t>96,9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43838" cy="71438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Основные понятия и термины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14488"/>
            <a:ext cx="8429684" cy="164307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/>
          <p:nvPr/>
        </p:nvSpPr>
        <p:spPr>
          <a:xfrm>
            <a:off x="4439121" y="2936358"/>
            <a:ext cx="2923331" cy="69946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77887"/>
                </a:lnTo>
                <a:lnTo>
                  <a:pt x="2923331" y="477887"/>
                </a:lnTo>
                <a:lnTo>
                  <a:pt x="2923331" y="69946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Прямая соединительная линия 4"/>
          <p:cNvSpPr/>
          <p:nvPr/>
        </p:nvSpPr>
        <p:spPr>
          <a:xfrm>
            <a:off x="4392635" y="2936358"/>
            <a:ext cx="91440" cy="73281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485" y="0"/>
                </a:moveTo>
                <a:lnTo>
                  <a:pt x="46485" y="511240"/>
                </a:lnTo>
                <a:lnTo>
                  <a:pt x="45720" y="511240"/>
                </a:lnTo>
                <a:lnTo>
                  <a:pt x="45720" y="73281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Прямая соединительная линия 5"/>
          <p:cNvSpPr/>
          <p:nvPr/>
        </p:nvSpPr>
        <p:spPr>
          <a:xfrm>
            <a:off x="1515789" y="2936358"/>
            <a:ext cx="2923331" cy="69562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23331" y="0"/>
                </a:moveTo>
                <a:lnTo>
                  <a:pt x="2923331" y="474044"/>
                </a:lnTo>
                <a:lnTo>
                  <a:pt x="0" y="474044"/>
                </a:lnTo>
                <a:lnTo>
                  <a:pt x="0" y="69562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Скругленный прямоугольник 6"/>
          <p:cNvSpPr/>
          <p:nvPr/>
        </p:nvSpPr>
        <p:spPr>
          <a:xfrm>
            <a:off x="3243212" y="1417554"/>
            <a:ext cx="2391816" cy="1518803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8" name="Группа 7"/>
          <p:cNvGrpSpPr/>
          <p:nvPr/>
        </p:nvGrpSpPr>
        <p:grpSpPr>
          <a:xfrm>
            <a:off x="3508970" y="1670023"/>
            <a:ext cx="2391816" cy="1518803"/>
            <a:chOff x="3189089" y="545620"/>
            <a:chExt cx="2391816" cy="1518803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3189089" y="54562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Скругленный прямоугольник 8"/>
            <p:cNvSpPr/>
            <p:nvPr/>
          </p:nvSpPr>
          <p:spPr>
            <a:xfrm>
              <a:off x="3233573" y="59010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Поступающие в бюджет денежные средства являются </a:t>
              </a:r>
              <a:r>
                <a:rPr lang="ru-RU" sz="1200" b="1" kern="1200" dirty="0" smtClean="0"/>
                <a:t>доходами</a:t>
              </a:r>
              <a:endParaRPr lang="ru-RU" sz="1200" kern="1200" dirty="0"/>
            </a:p>
          </p:txBody>
        </p:sp>
      </p:grpSp>
      <p:sp>
        <p:nvSpPr>
          <p:cNvPr id="9" name="Скругленный прямоугольник 8"/>
          <p:cNvSpPr/>
          <p:nvPr/>
        </p:nvSpPr>
        <p:spPr>
          <a:xfrm>
            <a:off x="319881" y="3631978"/>
            <a:ext cx="2391816" cy="1518803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10" name="Группа 9"/>
          <p:cNvGrpSpPr/>
          <p:nvPr/>
        </p:nvGrpSpPr>
        <p:grpSpPr>
          <a:xfrm>
            <a:off x="585638" y="3884447"/>
            <a:ext cx="2391816" cy="1518803"/>
            <a:chOff x="265757" y="2760044"/>
            <a:chExt cx="2391816" cy="1518803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265757" y="2760044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кругленный прямоугольник 11"/>
            <p:cNvSpPr/>
            <p:nvPr/>
          </p:nvSpPr>
          <p:spPr>
            <a:xfrm>
              <a:off x="310241" y="2804528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Налоговые доходы </a:t>
              </a:r>
              <a:r>
                <a:rPr lang="ru-RU" sz="1200" kern="1200" dirty="0" smtClean="0"/>
                <a:t>(часть доходов граждан и организаций, которые они обязаны платить государству)</a:t>
              </a:r>
              <a:endParaRPr lang="ru-RU" sz="1200" kern="1200" dirty="0"/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3242447" y="3669173"/>
            <a:ext cx="2391816" cy="1518803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12" name="Группа 11"/>
          <p:cNvGrpSpPr/>
          <p:nvPr/>
        </p:nvGrpSpPr>
        <p:grpSpPr>
          <a:xfrm>
            <a:off x="3508204" y="3921643"/>
            <a:ext cx="2391816" cy="1518803"/>
            <a:chOff x="3188323" y="2797240"/>
            <a:chExt cx="2391816" cy="1518803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188323" y="279724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Скругленный прямоугольник 14"/>
            <p:cNvSpPr/>
            <p:nvPr/>
          </p:nvSpPr>
          <p:spPr>
            <a:xfrm>
              <a:off x="3232807" y="284172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Неналоговые доходы </a:t>
              </a:r>
              <a:r>
                <a:rPr lang="ru-RU" sz="1200" kern="1200" dirty="0" smtClean="0"/>
                <a:t>(платежи в виде штрафов, санкций за нарушение законодательства, платежи за пользование имуществом государства, средства самообложения граждан)</a:t>
              </a:r>
              <a:endParaRPr lang="ru-RU" sz="1200" kern="1200" dirty="0"/>
            </a:p>
          </p:txBody>
        </p:sp>
      </p:grpSp>
      <p:sp>
        <p:nvSpPr>
          <p:cNvPr id="13" name="Скругленный прямоугольник 12"/>
          <p:cNvSpPr/>
          <p:nvPr/>
        </p:nvSpPr>
        <p:spPr>
          <a:xfrm>
            <a:off x="6166544" y="3635820"/>
            <a:ext cx="2391816" cy="1380744"/>
          </a:xfrm>
          <a:prstGeom prst="roundRect">
            <a:avLst>
              <a:gd name="adj" fmla="val 10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grpSp>
        <p:nvGrpSpPr>
          <p:cNvPr id="14" name="Группа 13"/>
          <p:cNvGrpSpPr/>
          <p:nvPr/>
        </p:nvGrpSpPr>
        <p:grpSpPr>
          <a:xfrm>
            <a:off x="6432302" y="3888290"/>
            <a:ext cx="2391816" cy="1380744"/>
            <a:chOff x="6112421" y="2763887"/>
            <a:chExt cx="2391816" cy="1380744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6112421" y="2763887"/>
              <a:ext cx="2391816" cy="13807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Скругленный прямоугольник 17"/>
            <p:cNvSpPr/>
            <p:nvPr/>
          </p:nvSpPr>
          <p:spPr>
            <a:xfrm>
              <a:off x="6152862" y="2804328"/>
              <a:ext cx="2310934" cy="1299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Безвозмездные поступления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(средства, которые поступают в бюджет безвозмездно из других бюджетов, а также от юридических и физических лиц)</a:t>
              </a:r>
              <a:endParaRPr lang="ru-RU" sz="1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Содержимое 3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571876"/>
            <a:ext cx="3396887" cy="207170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286512" y="2000240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 расходная часть бюджета превышает доходную, то бюджет формируется с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0034" y="2071678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ревышение доходов над расходами образует положительный остаток бюджета </a:t>
            </a:r>
          </a:p>
          <a:p>
            <a:pPr algn="ctr"/>
            <a:r>
              <a:rPr lang="ru-RU" alt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43838" cy="71438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Основные понятия и термины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84296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Муниципальный долг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обязательства, возникающие из муниципальных заимствований, гарантий по обязательствам третьих лиц, другие обязательства в соответствии с видами долговых обязательств, принятые на себя муниципальным образованием. 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Межбюджетные трансферты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средства, предоставляемые одним бюджетом бюджетной системы Российской Федерации другому бюджету Российской Федерации.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Дотации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Муниципальная программа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комплекс мероприятий, увязанных по ресурсам, срокам и исполнителям, направленных на достижение целей социально-экономического развития Широковского сельского поселения в определенной 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361117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Отчет об исполнении бюджета составляется администрацией Широковского сельского поселения по всем основным показателям доходов и расходов в установленном порядке.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Проект решения об исполнении бюджета за отчетный год направляется в Совет Широковского сельского поселения.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Ежегодно по отчету об исполнении бюджета  проводятся публичные слушания.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Каждый житель вправе высказать свое мнение, представить материалы, письменные предложения и замечания для включения в протокол публичных слушаний.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Отчет об исполнении бюджета за год  утверждается решением Совета Широковского сельского поселения.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000504"/>
            <a:ext cx="8572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Исполнение бюджета по доходам заключается в обеспечении полного и своевременного поступления в бюджет налогов, сборов, доходов от использования имущества и других обязательных платежей.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Исполнение бюджета по расходам означает последовательное финансирование мероприятий, предусмотренных решением о бюджете, в пределах утвержденных сумм с целью исполнения принятых муниципальным образованием расходных обязательств.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214291"/>
            <a:ext cx="7072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Основные характеристики бюджета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11064071"/>
              </p:ext>
            </p:extLst>
          </p:nvPr>
        </p:nvGraphicFramePr>
        <p:xfrm>
          <a:off x="1071538" y="1428736"/>
          <a:ext cx="7334280" cy="3960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72264" y="928671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Тысячи рублей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1538" y="285728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Объем и структура доходов в динамике бюджета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Широковского сельского поселения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710585"/>
              </p:ext>
            </p:extLst>
          </p:nvPr>
        </p:nvGraphicFramePr>
        <p:xfrm>
          <a:off x="285720" y="1357299"/>
          <a:ext cx="8501121" cy="4282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707"/>
                <a:gridCol w="2833707"/>
                <a:gridCol w="2833707"/>
              </a:tblGrid>
              <a:tr h="374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Наименование доходов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2018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исполнено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2019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исполнено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70C0"/>
                    </a:solidFill>
                  </a:tcPr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Доходы всего 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(тыс. руб.)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9819,1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9991,0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Налоговые и неналоговые доходы,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 том числе: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1374,5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1750,5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732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налоговые доходы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1117,1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1648,6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неналоговые доходы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257,4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101,9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безвозмездные поступления,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 том числе: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8444,6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8240,5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62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дотации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3558,6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3489,9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субсидии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375,4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458,5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субвенции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74,6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80,5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иные межбюджетные трансферты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4436,0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4211,6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доходы от возврата остатков субсидий, субвенций прошлых лет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4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возврат остатков субсидий, субвенций прошлых лет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1983</TotalTime>
  <Words>1625</Words>
  <Application>Microsoft Office PowerPoint</Application>
  <PresentationFormat>Экран (4:3)</PresentationFormat>
  <Paragraphs>427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Бюджет для граждан</vt:lpstr>
      <vt:lpstr>Презентация PowerPoint</vt:lpstr>
      <vt:lpstr>Основные понятия и термины</vt:lpstr>
      <vt:lpstr>Презентация PowerPoint</vt:lpstr>
      <vt:lpstr>Презентация PowerPoint</vt:lpstr>
      <vt:lpstr>Основные понятия и термины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fofurmanov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Ольга</cp:lastModifiedBy>
  <cp:revision>92</cp:revision>
  <dcterms:created xsi:type="dcterms:W3CDTF">2016-06-28T13:14:29Z</dcterms:created>
  <dcterms:modified xsi:type="dcterms:W3CDTF">2020-07-01T06:33:42Z</dcterms:modified>
</cp:coreProperties>
</file>