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99" r:id="rId4"/>
    <p:sldId id="300" r:id="rId5"/>
    <p:sldId id="301" r:id="rId6"/>
    <p:sldId id="302" r:id="rId7"/>
    <p:sldId id="259" r:id="rId8"/>
    <p:sldId id="260" r:id="rId9"/>
    <p:sldId id="262" r:id="rId10"/>
    <p:sldId id="263" r:id="rId11"/>
    <p:sldId id="264" r:id="rId12"/>
    <p:sldId id="303" r:id="rId13"/>
    <p:sldId id="304" r:id="rId14"/>
    <p:sldId id="292" r:id="rId15"/>
    <p:sldId id="285" r:id="rId16"/>
    <p:sldId id="278" r:id="rId17"/>
    <p:sldId id="291" r:id="rId18"/>
    <p:sldId id="293" r:id="rId19"/>
    <p:sldId id="280" r:id="rId20"/>
    <p:sldId id="281" r:id="rId21"/>
    <p:sldId id="265" r:id="rId22"/>
    <p:sldId id="266" r:id="rId23"/>
    <p:sldId id="286" r:id="rId24"/>
    <p:sldId id="287" r:id="rId25"/>
    <p:sldId id="288" r:id="rId26"/>
    <p:sldId id="289" r:id="rId27"/>
    <p:sldId id="294" r:id="rId28"/>
    <p:sldId id="295" r:id="rId29"/>
    <p:sldId id="271" r:id="rId30"/>
    <p:sldId id="269" r:id="rId31"/>
    <p:sldId id="272" r:id="rId32"/>
    <p:sldId id="27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20729874715641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11782,11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11782.11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51428357379506E-2"/>
                  <c:y val="-2.81252460629921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7235,62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7235.62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6651,37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6651.37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32753466602011E-2"/>
                  <c:y val="-1.562499999999994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en-US" dirty="0" smtClean="0"/>
                      <a:t>6576,79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6576.79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8552528"/>
        <c:axId val="158553088"/>
        <c:axId val="0"/>
      </c:bar3DChart>
      <c:catAx>
        <c:axId val="158552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58553088"/>
        <c:crosses val="autoZero"/>
        <c:auto val="1"/>
        <c:lblAlgn val="ctr"/>
        <c:lblOffset val="100"/>
        <c:noMultiLvlLbl val="0"/>
      </c:catAx>
      <c:valAx>
        <c:axId val="158553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one"/>
        <c:crossAx val="1585525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1424,86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758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553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1424.86</c:v>
                </c:pt>
                <c:pt idx="1">
                  <c:v>758</c:v>
                </c:pt>
                <c:pt idx="2">
                  <c:v>553</c:v>
                </c:pt>
                <c:pt idx="3">
                  <c:v>553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997088"/>
        <c:axId val="209997648"/>
      </c:barChart>
      <c:catAx>
        <c:axId val="209997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9997648"/>
        <c:crosses val="autoZero"/>
        <c:auto val="1"/>
        <c:lblAlgn val="ctr"/>
        <c:lblOffset val="100"/>
        <c:noMultiLvlLbl val="0"/>
      </c:catAx>
      <c:valAx>
        <c:axId val="209997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997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 baseline="0" dirty="0" smtClean="0"/>
                      <a:t>1502,0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baseline="0" dirty="0" smtClean="0"/>
                      <a:t>50,0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000" baseline="0" dirty="0" smtClean="0"/>
                      <a:t>5683,62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1142</c:v>
                </c:pt>
                <c:pt idx="1">
                  <c:v>82</c:v>
                </c:pt>
                <c:pt idx="2">
                  <c:v>6704.5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51857103596675"/>
          <c:y val="0.55461119074201226"/>
          <c:w val="0.73401676129552851"/>
          <c:h val="0.335519414054176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2004278726865"/>
          <c:y val="6.8536366329667073E-2"/>
          <c:w val="0.77550998606992383"/>
          <c:h val="0.48331203940302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 dirty="0" smtClean="0"/>
                      <a:t>1502,36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 smtClean="0"/>
                      <a:t>50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6178316369406258E-2"/>
                  <c:y val="5.3889994550112404E-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sz="1000" dirty="0" smtClean="0"/>
                      <a:t>5099,01</a:t>
                    </a:r>
                    <a:endParaRPr lang="en-US" sz="1000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1154.5999999999999</c:v>
                </c:pt>
                <c:pt idx="1">
                  <c:v>82</c:v>
                </c:pt>
                <c:pt idx="2">
                  <c:v>5451.3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22992601961605"/>
          <c:y val="0.55012753212606003"/>
          <c:w val="0.68353979187497682"/>
          <c:h val="0.341111404288412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sz="1000" dirty="0" smtClean="0"/>
                      <a:t>1502,93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 smtClean="0"/>
                      <a:t>50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000" dirty="0" smtClean="0"/>
                      <a:t>5023,86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1157.2</c:v>
                </c:pt>
                <c:pt idx="1">
                  <c:v>82</c:v>
                </c:pt>
                <c:pt idx="2">
                  <c:v>5214.5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7386287252271362"/>
          <c:y val="0.5425025750434509"/>
          <c:w val="0.66539381759679106"/>
          <c:h val="0.34689295351363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неналоговых доходов,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тысяч</a:t>
            </a:r>
            <a:r>
              <a:rPr lang="ru-RU" sz="20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имущества, находящегося в муниципальной собственности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34,7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200</c:v>
                </c:pt>
                <c:pt idx="1">
                  <c:v>430.3</c:v>
                </c:pt>
                <c:pt idx="2">
                  <c:v>430.3</c:v>
                </c:pt>
                <c:pt idx="3">
                  <c:v>430.3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 от платных услуг и компенсации затрат государства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49,8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4"/>
                <c:pt idx="0">
                  <c:v>30.68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0403312"/>
        <c:axId val="210403872"/>
      </c:barChart>
      <c:catAx>
        <c:axId val="210403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10403872"/>
        <c:crosses val="autoZero"/>
        <c:auto val="1"/>
        <c:lblAlgn val="ctr"/>
        <c:lblOffset val="100"/>
        <c:noMultiLvlLbl val="0"/>
      </c:catAx>
      <c:valAx>
        <c:axId val="2104038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0403312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безвозмездных поступлений,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30214824615447E-2"/>
                  <c:y val="6.298903296459123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81.2</c:v>
                </c:pt>
                <c:pt idx="1">
                  <c:v>82.21</c:v>
                </c:pt>
                <c:pt idx="2">
                  <c:v>88.44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71,1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1617.34</c:v>
                </c:pt>
                <c:pt idx="1">
                  <c:v>339.15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610,1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5457.15</c:v>
                </c:pt>
                <c:pt idx="1">
                  <c:v>1825.16</c:v>
                </c:pt>
                <c:pt idx="2">
                  <c:v>1801.06</c:v>
                </c:pt>
                <c:pt idx="3">
                  <c:v>1801.06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3463,0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3515,1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3518,3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3437,1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3583.35</c:v>
                </c:pt>
                <c:pt idx="1">
                  <c:v>3437.1</c:v>
                </c:pt>
                <c:pt idx="2">
                  <c:v>3209.5</c:v>
                </c:pt>
                <c:pt idx="3">
                  <c:v>3222.8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85353584"/>
        <c:axId val="85354144"/>
        <c:axId val="158339296"/>
      </c:bar3DChart>
      <c:catAx>
        <c:axId val="85353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85354144"/>
        <c:crosses val="autoZero"/>
        <c:auto val="1"/>
        <c:lblAlgn val="ctr"/>
        <c:lblOffset val="100"/>
        <c:noMultiLvlLbl val="0"/>
      </c:catAx>
      <c:valAx>
        <c:axId val="853541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85353584"/>
        <c:crosses val="autoZero"/>
        <c:crossBetween val="between"/>
      </c:valAx>
      <c:serAx>
        <c:axId val="158339296"/>
        <c:scaling>
          <c:orientation val="minMax"/>
        </c:scaling>
        <c:delete val="1"/>
        <c:axPos val="b"/>
        <c:majorTickMark val="none"/>
        <c:minorTickMark val="none"/>
        <c:tickLblPos val="nextTo"/>
        <c:crossAx val="85354144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муниципальной программы, тыс.руб.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2399,9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2390,2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2202,2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1594,3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1791,4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1779,4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 </c:v>
                </c:pt>
                <c:pt idx="2">
                  <c:v>2022 год</c:v>
                </c:pt>
                <c:pt idx="3">
                  <c:v>2023год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2145.34</c:v>
                </c:pt>
                <c:pt idx="1">
                  <c:v>1819.25</c:v>
                </c:pt>
                <c:pt idx="2">
                  <c:v>1766.25</c:v>
                </c:pt>
                <c:pt idx="3">
                  <c:v>2016.84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359184"/>
        <c:axId val="85359744"/>
      </c:barChart>
      <c:catAx>
        <c:axId val="85359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5359744"/>
        <c:crosses val="autoZero"/>
        <c:auto val="1"/>
        <c:lblAlgn val="ctr"/>
        <c:lblOffset val="100"/>
        <c:noMultiLvlLbl val="0"/>
      </c:catAx>
      <c:valAx>
        <c:axId val="85359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3591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02696129001538"/>
          <c:y val="0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675035115145942E-2"/>
          <c:y val="0.16993774606299211"/>
          <c:w val="0.57226392008030857"/>
          <c:h val="0.65952066929133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2149,3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2391,5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1943,0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2383,3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2701,1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2209,8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2763.3</c:v>
                </c:pt>
                <c:pt idx="1">
                  <c:v>2176.9299999999998</c:v>
                </c:pt>
                <c:pt idx="2">
                  <c:v>1663.85</c:v>
                </c:pt>
                <c:pt idx="3">
                  <c:v>1557.97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994848"/>
        <c:axId val="209995408"/>
      </c:barChart>
      <c:catAx>
        <c:axId val="20999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995408"/>
        <c:crosses val="autoZero"/>
        <c:auto val="1"/>
        <c:lblAlgn val="ctr"/>
        <c:lblOffset val="100"/>
        <c:noMultiLvlLbl val="0"/>
      </c:catAx>
      <c:valAx>
        <c:axId val="209995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9948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113,2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108,2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108,2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108,2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113.2</c:v>
                </c:pt>
                <c:pt idx="1">
                  <c:v>108.2</c:v>
                </c:pt>
                <c:pt idx="2">
                  <c:v>108.2</c:v>
                </c:pt>
                <c:pt idx="3">
                  <c:v>108.2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56607760"/>
        <c:axId val="156608320"/>
      </c:barChart>
      <c:catAx>
        <c:axId val="156607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6608320"/>
        <c:crosses val="autoZero"/>
        <c:auto val="1"/>
        <c:lblAlgn val="ctr"/>
        <c:lblOffset val="100"/>
        <c:noMultiLvlLbl val="0"/>
      </c:catAx>
      <c:valAx>
        <c:axId val="156608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607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09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8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4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8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1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5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4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79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20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5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76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EB7181-C172-4C75-9750-C8C75FDAD87B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08.12.2020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6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«Бюджет для граждан» </a:t>
            </a:r>
            <a:br>
              <a:rPr lang="ru-RU" sz="4000" dirty="0" smtClean="0"/>
            </a:br>
            <a:r>
              <a:rPr lang="ru-RU" sz="4000" dirty="0" smtClean="0"/>
              <a:t>к проекту решения совета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Фурмановского муниципального района</a:t>
            </a:r>
            <a:br>
              <a:rPr lang="ru-RU" sz="4000" dirty="0" smtClean="0"/>
            </a:br>
            <a:r>
              <a:rPr lang="ru-RU" sz="4000" dirty="0" smtClean="0"/>
              <a:t>« О бюджете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на  2021 и плановый период 2022 и 2023 года»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5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820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Основные характеристики бюджета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110553533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52863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Общий объем доходов бюджета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FF00"/>
                </a:solidFill>
              </a:rPr>
              <a:t> Широковского сельского поселения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5127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тыс. руб.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486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Объем и структура доходов в динамике бюджета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723664"/>
              </p:ext>
            </p:extLst>
          </p:nvPr>
        </p:nvGraphicFramePr>
        <p:xfrm>
          <a:off x="1547664" y="1556792"/>
          <a:ext cx="6290164" cy="5098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42"/>
                <a:gridCol w="975945"/>
                <a:gridCol w="975945"/>
                <a:gridCol w="1012166"/>
                <a:gridCol w="1012166"/>
              </a:tblGrid>
              <a:tr h="430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   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год план</a:t>
                      </a:r>
                    </a:p>
                  </a:txBody>
                  <a:tcPr marL="68580" marR="68580" marT="0" marB="0" horzOverflow="overflow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11782,11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7235,62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6651,37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6576,79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1340,65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1552,36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1552,93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1293,45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1502,0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1502,36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1502,93</a:t>
                      </a: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50,68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10739,04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5683,62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5099,01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5023,86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3583,35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3437,10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3209,50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3222,80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1617,34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339,15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81,20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82,21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88,44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5457,15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1825,16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1801,06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1801,06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3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15743559"/>
              </p:ext>
            </p:extLst>
          </p:nvPr>
        </p:nvGraphicFramePr>
        <p:xfrm>
          <a:off x="107504" y="2060848"/>
          <a:ext cx="27363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86685451"/>
              </p:ext>
            </p:extLst>
          </p:nvPr>
        </p:nvGraphicFramePr>
        <p:xfrm>
          <a:off x="2843808" y="2132856"/>
          <a:ext cx="28083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36664820"/>
              </p:ext>
            </p:extLst>
          </p:nvPr>
        </p:nvGraphicFramePr>
        <p:xfrm>
          <a:off x="5652120" y="2132856"/>
          <a:ext cx="2903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764704"/>
            <a:ext cx="822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доходов на 2021 год и плановый период 2022-2023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гг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2022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2023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18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63131312"/>
              </p:ext>
            </p:extLst>
          </p:nvPr>
        </p:nvGraphicFramePr>
        <p:xfrm>
          <a:off x="395536" y="476672"/>
          <a:ext cx="828092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348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943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Налоговые и неналоговые доходы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бюджета Широковского сельского  поселения на 2021 год и плановый период 2020-2023 гг.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368258"/>
              </p:ext>
            </p:extLst>
          </p:nvPr>
        </p:nvGraphicFramePr>
        <p:xfrm>
          <a:off x="500034" y="1285860"/>
          <a:ext cx="8183563" cy="4486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967"/>
                <a:gridCol w="1330532"/>
                <a:gridCol w="1330532"/>
                <a:gridCol w="133053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</a:rPr>
                        <a:t>2021 </a:t>
                      </a:r>
                      <a:r>
                        <a:rPr lang="ru-RU" sz="1400" dirty="0"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утверждено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2023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всего,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1552,36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1552,93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0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1502,0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1502,36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1502,36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 лиц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62,27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62,63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63,20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4,43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4,43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4,43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6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430,30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430,30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430,30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земельный налог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4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-доходы от сдачи в аренду имущества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-плата за наем муниципальных жилых помещений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07735425"/>
              </p:ext>
            </p:extLst>
          </p:nvPr>
        </p:nvGraphicFramePr>
        <p:xfrm>
          <a:off x="467544" y="548680"/>
          <a:ext cx="792088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5037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0301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2020 год – дефицит 542,47 тыс. рублей</a:t>
            </a:r>
          </a:p>
          <a:p>
            <a:endParaRPr lang="ru-RU" dirty="0"/>
          </a:p>
          <a:p>
            <a:r>
              <a:rPr lang="ru-RU" dirty="0" smtClean="0"/>
              <a:t>2021 год – 0</a:t>
            </a:r>
          </a:p>
          <a:p>
            <a:endParaRPr lang="ru-RU" dirty="0"/>
          </a:p>
          <a:p>
            <a:r>
              <a:rPr lang="ru-RU" dirty="0" smtClean="0"/>
              <a:t>2022 год – 0</a:t>
            </a:r>
          </a:p>
          <a:p>
            <a:endParaRPr lang="ru-RU" dirty="0" smtClean="0"/>
          </a:p>
          <a:p>
            <a:r>
              <a:rPr lang="ru-RU" dirty="0" smtClean="0"/>
              <a:t>2023 год – 0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49" y="946163"/>
            <a:ext cx="3972273" cy="2625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8382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Дефицит/профицит бюджета Широковского сельского поселения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11549"/>
            <a:ext cx="498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Уровень долговой нагрузки на бюджет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4639316"/>
            <a:ext cx="6540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 2020 году муниципальный долг у Широковского сельского поселения отсутствовал. В 2020 году и плановом периоде 2021-2022гг также не планируется осуществление муниципальных заимствований и осуществление расходов по их погашению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0" y="4679413"/>
            <a:ext cx="2301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4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80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Бюджетная политика в области доходов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71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Мероприятия, направленные на увеличение собираемости платежей в бюджет: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каждого администратора доходов бюджета за эффективное прогнозирование, своевременность, правильность и полноту поступления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администрируемых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им платежей;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усиление совместно с налоговыми органами работы по легализации заработной платы работающего населения и выводу из «тени» доходов предпринимателей, а также по установлению причин образования и обоснованности убытков.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целях увеличения доходов бюджета особое внимание следует уделять следующим направлениям: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обеспечению эффективного управления муниципальной собственностью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Широкоского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сельского поселения;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активизации работы по выявлению не оформленных в установленном законодательством порядке земельных участков и не оформленных в собственность объектов недвижимости, в том числе объектов незавершенного строительства, с последующим понуждением собственников земельных участков и объектов недвижимости к своевременной регистрации прав собственности на данные объекты;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сокращению задолженности и недоимки по платежам в бюджет поселения путем взаимодействия в рамках межведомственных комиссий с налогоплательщиками Широковского сельского поселения и эффективной реализацией контрольных функций главными администраторами доходов местного бюджета;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поддержке малого и среднего предпринимательства.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Кардинальное увеличение доходной базы бюджета Широковского сельского поселения может быть обеспечено развитием экономики поселения, привлечением инвестиций и появлением новых налогоплательщиков.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Бюджетная политика в области расходов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970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Бюджетная политика соответствует стратегическим целям и задачам Широковского сельского поселения и направлена: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обеспечение равного доступа населения к социальным услугам в сфере образования, культуры и спорта,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повышение качества предоставляемых услуг;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оптимизацию расходов бюджета, обеспечение режима эффективного и экономного расходования средств.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бюджетной политики Широковского сельского поселения положено безусловное исполнение действующих обязательств. Необходимо временно приостановить принятие новых расходных обязательств с учетом сложной экономической ситуации.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65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Расходы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476af95ca187019ad1c1d6bf32cbe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395141" cy="358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76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Уважаемые жители Широковского сельского поселения!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основных целей бюджетной политики – обеспечение прозрачности, открытости и доступности бюджетного процесса для населения. Инструментом реализации этой цели является «Бюджет для граждан».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граждан» - это аналитический материал, разрабатываемый в целях ознакомления граждан с основными целями, задачами и приоритетными направлениями бюджетной политики Широковского сельского поселения, планируемыми и достигнутыми результатами использования бюджетных ассигнований.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и доступной форме повысит уровень общественного участия жителей в бюджетном процессе Широковского сельского поселения.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 подготовлен администрацией Широковского сельского поселения Фурмановского муниципального района.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Место нахождения: Ивановская область, Фурмановский район, село Широково, д.40</a:t>
            </a:r>
          </a:p>
          <a:p>
            <a:r>
              <a:rPr lang="ru-RU" sz="1600" dirty="0" smtClean="0"/>
              <a:t>Телефон: (49341) 95-1-34</a:t>
            </a:r>
          </a:p>
          <a:p>
            <a:r>
              <a:rPr lang="ru-RU" sz="1600" dirty="0" smtClean="0"/>
              <a:t>Факс: (49341)  95-1-34</a:t>
            </a:r>
          </a:p>
          <a:p>
            <a:r>
              <a:rPr lang="ru-RU" sz="1600" dirty="0" smtClean="0"/>
              <a:t>Адрес электронной почты: </a:t>
            </a:r>
            <a:r>
              <a:rPr lang="en-US" sz="1600" dirty="0" err="1" smtClean="0">
                <a:solidFill>
                  <a:srgbClr val="FF0000"/>
                </a:solidFill>
              </a:rPr>
              <a:t>shirokovo</a:t>
            </a:r>
            <a:r>
              <a:rPr lang="ru-RU" sz="1600" dirty="0" smtClean="0">
                <a:solidFill>
                  <a:srgbClr val="FF0000"/>
                </a:solidFill>
              </a:rPr>
              <a:t>@</a:t>
            </a:r>
            <a:r>
              <a:rPr lang="en-US" sz="1600" dirty="0" err="1" smtClean="0">
                <a:solidFill>
                  <a:srgbClr val="FF0000"/>
                </a:solidFill>
              </a:rPr>
              <a:t>bk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r>
              <a:rPr lang="en-US" sz="1600" dirty="0" err="1" smtClean="0">
                <a:solidFill>
                  <a:srgbClr val="FF0000"/>
                </a:solidFill>
              </a:rPr>
              <a:t>ru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Бюджет Широковского сельского поселения формируется в рамках   муниципальных программ и непрограммных направлений деятельности.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В 2021 году и плановом периоде 2022-2023гг планируется реализация четырех муниципальных программ: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148467"/>
              </p:ext>
            </p:extLst>
          </p:nvPr>
        </p:nvGraphicFramePr>
        <p:xfrm>
          <a:off x="539551" y="1484785"/>
          <a:ext cx="8104413" cy="343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389"/>
                <a:gridCol w="1243008"/>
                <a:gridCol w="1243008"/>
                <a:gridCol w="1243008"/>
              </a:tblGrid>
              <a:tr h="288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1819,25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1766,25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1766,25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2176,93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1663,85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1557,97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34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Благоустройство и уличное освещение Широковского сельского поселения Фурмановского муниципального района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758,0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553,0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553,0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27574669"/>
              </p:ext>
            </p:extLst>
          </p:nvPr>
        </p:nvGraphicFramePr>
        <p:xfrm>
          <a:off x="717499" y="2060848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784329"/>
            <a:ext cx="7594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«Совершенствование местного 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амоуправления Широковского сельского поселения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Фурмановского муниципального района»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4276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27304"/>
              </p:ext>
            </p:extLst>
          </p:nvPr>
        </p:nvGraphicFramePr>
        <p:xfrm>
          <a:off x="539550" y="2348880"/>
          <a:ext cx="5749026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4"/>
                <a:gridCol w="702660"/>
                <a:gridCol w="702660"/>
                <a:gridCol w="702656"/>
                <a:gridCol w="702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2021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2022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 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немуниципальных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рабочих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случаев нарушения установленных сроков выделения средств из резервного фонда администрации Широковского сельского поселения Фурмановского муниципального района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1" y="764704"/>
            <a:ext cx="84989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/>
              <a:t>Целью реализации муниципальной программы</a:t>
            </a:r>
            <a:r>
              <a:rPr lang="ru-RU" sz="1400" b="1" dirty="0"/>
              <a:t> является обеспечение  деятельности органов </a:t>
            </a:r>
            <a:endParaRPr lang="ru-RU" sz="1400" b="1" dirty="0" smtClean="0"/>
          </a:p>
          <a:p>
            <a:r>
              <a:rPr lang="ru-RU" sz="1400" b="1" dirty="0" smtClean="0"/>
              <a:t>местного </a:t>
            </a:r>
            <a:r>
              <a:rPr lang="ru-RU" sz="1400" b="1" dirty="0"/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своевременного и полного исполнения расходных обязательств </a:t>
            </a:r>
            <a:r>
              <a:rPr lang="ru-RU" sz="1400" b="1" dirty="0" smtClean="0"/>
              <a:t>Широковского </a:t>
            </a:r>
          </a:p>
          <a:p>
            <a:r>
              <a:rPr lang="ru-RU" sz="1400" b="1" dirty="0" smtClean="0"/>
              <a:t>сельского </a:t>
            </a:r>
            <a:r>
              <a:rPr lang="ru-RU" sz="1400" b="1" dirty="0"/>
              <a:t>поселения Фурмановского муниципального района.</a:t>
            </a:r>
          </a:p>
          <a:p>
            <a:r>
              <a:rPr lang="ru-RU" sz="1400" b="1" dirty="0"/>
              <a:t>Целевые показатели, характеризующие ожидаемые результаты реализации программы, в том </a:t>
            </a:r>
            <a:endParaRPr lang="ru-RU" sz="1400" b="1" dirty="0" smtClean="0"/>
          </a:p>
          <a:p>
            <a:r>
              <a:rPr lang="ru-RU" sz="1400" b="1" dirty="0" smtClean="0"/>
              <a:t>числе </a:t>
            </a:r>
            <a:r>
              <a:rPr lang="ru-RU" sz="1400" b="1" dirty="0"/>
              <a:t>по годам реализации представлены в нижеследующей таблице: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25762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99284432"/>
              </p:ext>
            </p:extLst>
          </p:nvPr>
        </p:nvGraphicFramePr>
        <p:xfrm>
          <a:off x="549345" y="3380224"/>
          <a:ext cx="8064896" cy="30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322" y="1412776"/>
            <a:ext cx="811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Сохранение культурных ценностей и традиций,</a:t>
            </a:r>
          </a:p>
          <a:p>
            <a:pPr algn="just"/>
            <a:r>
              <a:rPr lang="ru-RU" sz="1400" b="1" dirty="0" smtClean="0"/>
              <a:t> материального и нематериального наследия культуры </a:t>
            </a:r>
          </a:p>
          <a:p>
            <a:pPr algn="just"/>
            <a:r>
              <a:rPr lang="ru-RU" sz="1400" b="1" dirty="0" smtClean="0"/>
              <a:t>России, поддержка молодёжи, любительского художественного творчества, другой творческой инициативы, социально-</a:t>
            </a:r>
            <a:r>
              <a:rPr lang="ru-RU" sz="1400" b="1" dirty="0" err="1" smtClean="0"/>
              <a:t>культурной,спортивной</a:t>
            </a:r>
            <a:r>
              <a:rPr lang="ru-RU" sz="1400" b="1" dirty="0" smtClean="0"/>
              <a:t> активности населения, организации его отдыха и досуга, обеспечение библиотечного обслуживания с учетом потребностей и интересов возрастных групп, содействие образованию и воспитанию, укрепление материально-технической базы учреждений культуры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880" y="332656"/>
            <a:ext cx="5354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Муниципальная программа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«Развитие культуры Широковского сельского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поселения Фурмановского муниципального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Района Ивановской области»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3306"/>
            <a:ext cx="2518038" cy="19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63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46325"/>
              </p:ext>
            </p:extLst>
          </p:nvPr>
        </p:nvGraphicFramePr>
        <p:xfrm>
          <a:off x="467544" y="1196752"/>
          <a:ext cx="6408712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576064"/>
                <a:gridCol w="576064"/>
                <a:gridCol w="576064"/>
                <a:gridCol w="614150"/>
                <a:gridCol w="6099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Ед.измерения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 smtClean="0"/>
                        <a:t>2020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2021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2022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2023 год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учреждений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организациях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среднегодового числа лиц, проводящих</a:t>
                      </a:r>
                      <a:r>
                        <a:rPr lang="ru-RU" sz="1200" baseline="0" dirty="0" smtClean="0"/>
                        <a:t> досуг в клубных формированиях на постоянной основе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лиц, принимающих участие в выездных фестивалях организаций культуры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коллективов, принимающих</a:t>
                      </a:r>
                      <a:r>
                        <a:rPr lang="ru-RU" sz="1200" baseline="0" dirty="0" smtClean="0"/>
                        <a:t> участие в выездных фестивалях и конкурсах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библиотеки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меропр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зарегистрированных</a:t>
                      </a:r>
                      <a:r>
                        <a:rPr lang="ru-RU" sz="1200" baseline="0" dirty="0" smtClean="0"/>
                        <a:t> пользователей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книговыдачи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экз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охвата библиотечного обслуживания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92696"/>
            <a:ext cx="6151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Целевые показатели развития сферы культуры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951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48" y="330896"/>
            <a:ext cx="685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«Обеспечение безопасности граждан на территории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93" y="1628800"/>
            <a:ext cx="8417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создание необходимых условий для укрепления безопасности населения на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ерритории Широковского сельского поселения, организация первичных мер пожарной </a:t>
            </a:r>
          </a:p>
          <a:p>
            <a:r>
              <a:rPr lang="ru-RU" sz="1400" b="1" dirty="0"/>
              <a:t>б</a:t>
            </a:r>
            <a:r>
              <a:rPr lang="ru-RU" sz="1400" b="1" dirty="0" smtClean="0"/>
              <a:t>езопасности.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693" y="2336686"/>
            <a:ext cx="7892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311463"/>
              </p:ext>
            </p:extLst>
          </p:nvPr>
        </p:nvGraphicFramePr>
        <p:xfrm>
          <a:off x="395536" y="2708920"/>
          <a:ext cx="741461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437"/>
                <a:gridCol w="3368421"/>
                <a:gridCol w="842105"/>
                <a:gridCol w="936244"/>
                <a:gridCol w="942298"/>
                <a:gridCol w="84210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2021 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случаев</a:t>
                      </a:r>
                      <a:r>
                        <a:rPr lang="ru-RU" sz="1400" baseline="0" dirty="0" smtClean="0"/>
                        <a:t> возникновения ЧС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16899991"/>
              </p:ext>
            </p:extLst>
          </p:nvPr>
        </p:nvGraphicFramePr>
        <p:xfrm>
          <a:off x="274388" y="4077072"/>
          <a:ext cx="8618091" cy="262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35740"/>
            <a:ext cx="173405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2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57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«Благоустройство и уличное освещение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7933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развитие сети уличного освещения, комплексное решение проблемы </a:t>
            </a:r>
          </a:p>
          <a:p>
            <a:r>
              <a:rPr lang="ru-RU" sz="1400" b="1" dirty="0" smtClean="0"/>
              <a:t>благоустройства населенных пунктов сельского поселения</a:t>
            </a:r>
          </a:p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509094"/>
              </p:ext>
            </p:extLst>
          </p:nvPr>
        </p:nvGraphicFramePr>
        <p:xfrm>
          <a:off x="323526" y="2636912"/>
          <a:ext cx="740264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339"/>
                <a:gridCol w="3025427"/>
                <a:gridCol w="1029932"/>
                <a:gridCol w="965562"/>
                <a:gridCol w="901193"/>
                <a:gridCol w="9011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</a:t>
                      </a:r>
                    </a:p>
                    <a:p>
                      <a:pPr algn="ctr"/>
                      <a:r>
                        <a:rPr lang="ru-RU" sz="1400" dirty="0" smtClean="0"/>
                        <a:t>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2021</a:t>
                      </a:r>
                    </a:p>
                    <a:p>
                      <a:pPr algn="ctr"/>
                      <a:r>
                        <a:rPr lang="ru-RU" sz="1400" dirty="0" smtClean="0"/>
                        <a:t>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2022</a:t>
                      </a:r>
                    </a:p>
                    <a:p>
                      <a:pPr algn="ctr"/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Число светильников уличного освещения,</a:t>
                      </a:r>
                      <a:r>
                        <a:rPr lang="ru-RU" sz="1400" baseline="0" dirty="0" smtClean="0"/>
                        <a:t>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Общий объем потребляемой электрической энергии, тыс. Квт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82116838"/>
              </p:ext>
            </p:extLst>
          </p:nvPr>
        </p:nvGraphicFramePr>
        <p:xfrm>
          <a:off x="323528" y="4365104"/>
          <a:ext cx="8496944" cy="23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27518"/>
            <a:ext cx="2376264" cy="13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34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932115"/>
              </p:ext>
            </p:extLst>
          </p:nvPr>
        </p:nvGraphicFramePr>
        <p:xfrm>
          <a:off x="500034" y="1988840"/>
          <a:ext cx="8143933" cy="431263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831606"/>
                <a:gridCol w="4258351"/>
                <a:gridCol w="1017992"/>
                <a:gridCol w="1017992"/>
                <a:gridCol w="1017992"/>
              </a:tblGrid>
              <a:tr h="3108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772,2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772,2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772,2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1045,9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992,9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992,9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Резервные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1053,7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1053,7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1053,7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2873,3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2822,6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2820,1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500174"/>
            <a:ext cx="35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Общегосударственные вопросы</a:t>
            </a:r>
            <a:endParaRPr lang="ru-RU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2021год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351266"/>
              </p:ext>
            </p:extLst>
          </p:nvPr>
        </p:nvGraphicFramePr>
        <p:xfrm>
          <a:off x="571472" y="1791650"/>
          <a:ext cx="8001057" cy="15951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976192"/>
                <a:gridCol w="4024469"/>
                <a:gridCol w="1000132"/>
                <a:gridCol w="1000132"/>
                <a:gridCol w="100013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0203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Мобилизационная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вневойсковая подготовка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82,0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434460"/>
            <a:ext cx="2629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052046"/>
              </p:ext>
            </p:extLst>
          </p:nvPr>
        </p:nvGraphicFramePr>
        <p:xfrm>
          <a:off x="611561" y="4293095"/>
          <a:ext cx="7960967" cy="152245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8111"/>
                <a:gridCol w="3994496"/>
                <a:gridCol w="986120"/>
                <a:gridCol w="986120"/>
                <a:gridCol w="986120"/>
              </a:tblGrid>
              <a:tr h="2880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3488296"/>
            <a:ext cx="7051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45261"/>
              </p:ext>
            </p:extLst>
          </p:nvPr>
        </p:nvGraphicFramePr>
        <p:xfrm>
          <a:off x="467543" y="3717032"/>
          <a:ext cx="7999917" cy="11531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33767"/>
                <a:gridCol w="3912174"/>
                <a:gridCol w="1017992"/>
                <a:gridCol w="1017992"/>
                <a:gridCol w="101799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818,0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818,0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3356992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Жилищно – коммунальное хозяйство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285626"/>
              </p:ext>
            </p:extLst>
          </p:nvPr>
        </p:nvGraphicFramePr>
        <p:xfrm>
          <a:off x="395536" y="5526524"/>
          <a:ext cx="8064897" cy="99311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728192"/>
                <a:gridCol w="3456384"/>
                <a:gridCol w="960757"/>
                <a:gridCol w="905523"/>
                <a:gridCol w="1014041"/>
              </a:tblGrid>
              <a:tr h="5410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 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13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</a:tr>
              <a:tr h="184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0801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2176,9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1663,8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1558,0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682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2176,9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1663,8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1558,0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4748" y="5157192"/>
            <a:ext cx="352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Культура и кинематография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521017"/>
              </p:ext>
            </p:extLst>
          </p:nvPr>
        </p:nvGraphicFramePr>
        <p:xfrm>
          <a:off x="524748" y="1854116"/>
          <a:ext cx="7935684" cy="135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916"/>
                <a:gridCol w="3888432"/>
                <a:gridCol w="1008112"/>
                <a:gridCol w="1080120"/>
                <a:gridCol w="936104"/>
              </a:tblGrid>
              <a:tr h="185420">
                <a:tc rowSpan="2"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подраздел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тысяч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1177,2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1177,2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057" y="1484784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prstClr val="white"/>
                </a:solidFill>
              </a:rPr>
              <a:t>Нерехтским</a:t>
            </a:r>
            <a:r>
              <a:rPr lang="ru-RU" sz="1400" dirty="0" smtClean="0">
                <a:solidFill>
                  <a:prstClr val="white"/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prstClr val="white"/>
                </a:solidFill>
              </a:rPr>
              <a:t>Хромцовского</a:t>
            </a:r>
            <a:r>
              <a:rPr lang="ru-RU" sz="1400" dirty="0" smtClean="0">
                <a:solidFill>
                  <a:prstClr val="white"/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prstClr val="white"/>
                </a:solidFill>
              </a:rPr>
              <a:t>Панинским</a:t>
            </a:r>
            <a:r>
              <a:rPr lang="ru-RU" sz="1400" dirty="0" smtClean="0">
                <a:solidFill>
                  <a:prstClr val="white"/>
                </a:solidFill>
              </a:rPr>
              <a:t> и </a:t>
            </a:r>
            <a:r>
              <a:rPr lang="ru-RU" sz="1400" dirty="0" err="1" smtClean="0">
                <a:solidFill>
                  <a:prstClr val="white"/>
                </a:solidFill>
              </a:rPr>
              <a:t>Иванковским</a:t>
            </a:r>
            <a:r>
              <a:rPr lang="ru-RU" sz="1400" dirty="0" smtClean="0">
                <a:solidFill>
                  <a:prstClr val="white"/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prstClr val="white"/>
                </a:solidFill>
              </a:rPr>
              <a:t>рабочи</a:t>
            </a:r>
            <a:r>
              <a:rPr lang="ru-RU" sz="1400" dirty="0" smtClean="0">
                <a:solidFill>
                  <a:prstClr val="white"/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района, </a:t>
            </a:r>
            <a:r>
              <a:rPr lang="ru-RU" sz="1400" dirty="0">
                <a:solidFill>
                  <a:prstClr val="white"/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prstClr val="white"/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prstClr val="white"/>
                </a:solidFill>
              </a:rPr>
              <a:t>Фурмановском</a:t>
            </a:r>
            <a:r>
              <a:rPr lang="ru-RU" sz="1400" dirty="0" smtClean="0">
                <a:solidFill>
                  <a:prstClr val="white"/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prstClr val="white"/>
                </a:solidFill>
              </a:rPr>
              <a:t>п</a:t>
            </a:r>
            <a:r>
              <a:rPr lang="ru-RU" sz="1400" dirty="0" smtClean="0">
                <a:solidFill>
                  <a:prstClr val="white"/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prstClr val="white"/>
                </a:solidFill>
              </a:rPr>
              <a:t>      </a:t>
            </a:r>
            <a:r>
              <a:rPr lang="ru-RU" sz="1400" dirty="0" smtClean="0">
                <a:solidFill>
                  <a:prstClr val="white"/>
                </a:solidFill>
              </a:rPr>
              <a:t>Площадь равна 176,83 </a:t>
            </a:r>
            <a:r>
              <a:rPr lang="ru-RU" sz="1400" dirty="0" err="1" smtClean="0">
                <a:solidFill>
                  <a:prstClr val="white"/>
                </a:solidFill>
              </a:rPr>
              <a:t>кв.км</a:t>
            </a:r>
            <a:r>
              <a:rPr lang="ru-RU" sz="1400" dirty="0" smtClean="0">
                <a:solidFill>
                  <a:prstClr val="white"/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prstClr val="white"/>
                </a:solidFill>
              </a:rPr>
              <a:t>Акульцево</a:t>
            </a:r>
            <a:r>
              <a:rPr lang="ru-RU" sz="1400" dirty="0" smtClean="0">
                <a:solidFill>
                  <a:prstClr val="white"/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prstClr val="white"/>
                </a:solidFill>
              </a:rPr>
              <a:t>Душилово</a:t>
            </a:r>
            <a:r>
              <a:rPr lang="ru-RU" sz="1400" dirty="0" smtClean="0">
                <a:solidFill>
                  <a:prstClr val="white"/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prstClr val="white"/>
                </a:solidFill>
              </a:rPr>
              <a:t>Каргашино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prstClr val="white"/>
                </a:solidFill>
              </a:rPr>
              <a:t>Морозово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Паньково</a:t>
            </a:r>
            <a:r>
              <a:rPr lang="ru-RU" sz="1400" dirty="0" smtClean="0">
                <a:solidFill>
                  <a:prstClr val="white"/>
                </a:solidFill>
              </a:rPr>
              <a:t>, Первое Мая, </a:t>
            </a:r>
            <a:r>
              <a:rPr lang="ru-RU" sz="1400" dirty="0" err="1" smtClean="0">
                <a:solidFill>
                  <a:prstClr val="white"/>
                </a:solidFill>
              </a:rPr>
              <a:t>Петрушиха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Пяльцево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Реутово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Твердислово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Цветаево</a:t>
            </a:r>
            <a:r>
              <a:rPr lang="ru-RU" sz="1400" dirty="0" smtClean="0">
                <a:solidFill>
                  <a:prstClr val="white"/>
                </a:solidFill>
              </a:rPr>
              <a:t>, села Широково,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Михальково</a:t>
            </a:r>
            <a:r>
              <a:rPr lang="ru-RU" sz="1400" dirty="0" smtClean="0">
                <a:solidFill>
                  <a:prstClr val="white"/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prstClr val="white"/>
                </a:solidFill>
              </a:rPr>
              <a:t>Димитриевская</a:t>
            </a:r>
            <a:r>
              <a:rPr lang="ru-RU" sz="1400" dirty="0" smtClean="0">
                <a:solidFill>
                  <a:prstClr val="white"/>
                </a:solidFill>
              </a:rPr>
              <a:t>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В </a:t>
            </a:r>
            <a:r>
              <a:rPr lang="ru-RU" sz="1400" dirty="0" err="1" smtClean="0">
                <a:solidFill>
                  <a:prstClr val="white"/>
                </a:solidFill>
              </a:rPr>
              <a:t>Широковской</a:t>
            </a:r>
            <a:r>
              <a:rPr lang="ru-RU" sz="1400" dirty="0" smtClean="0">
                <a:solidFill>
                  <a:prstClr val="white"/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smtClean="0">
                <a:solidFill>
                  <a:prstClr val="white"/>
                </a:solidFill>
              </a:rPr>
              <a:t>.</a:t>
            </a:r>
            <a:endParaRPr lang="ru-RU" sz="1400" dirty="0" smtClean="0">
              <a:solidFill>
                <a:prstClr val="white"/>
              </a:solidFill>
            </a:endParaRP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09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83724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Динамика (структура) расходов бюджета Широковского сельского поселения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064447"/>
              </p:ext>
            </p:extLst>
          </p:nvPr>
        </p:nvGraphicFramePr>
        <p:xfrm>
          <a:off x="500034" y="1714489"/>
          <a:ext cx="5440118" cy="3119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49"/>
                <a:gridCol w="1875833"/>
                <a:gridCol w="1008112"/>
                <a:gridCol w="1008112"/>
                <a:gridCol w="1008112"/>
              </a:tblGrid>
              <a:tr h="490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2873,3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2822,6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2820,1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85,9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1177,2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1238,7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1238,7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Жилищно –коммунальное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818,0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613,0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2176,9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1663,8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1558,0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 РАСХОДОВ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7235,6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6532,3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6338,0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5589240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Социально – значимые расходы в бюджете Широковского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поселения в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2021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году и на плановый период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2022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2023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годов </a:t>
            </a:r>
            <a:r>
              <a:rPr lang="ru-RU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планируются.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688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развития </a:t>
            </a:r>
          </a:p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Широковского сельского поселения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401116"/>
              </p:ext>
            </p:extLst>
          </p:nvPr>
        </p:nvGraphicFramePr>
        <p:xfrm>
          <a:off x="251520" y="2060848"/>
          <a:ext cx="6984774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024336"/>
                <a:gridCol w="864096"/>
                <a:gridCol w="864096"/>
                <a:gridCol w="864096"/>
                <a:gridCol w="8640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2020 год (</a:t>
                      </a:r>
                      <a:r>
                        <a:rPr lang="ru-RU" sz="1600" dirty="0" err="1" smtClean="0"/>
                        <a:t>оцен</a:t>
                      </a:r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ка)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2021год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2022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2023 год (прогноз)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 среднегодовая,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958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947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927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Уровень безработицы, в процентах</a:t>
                      </a:r>
                      <a:r>
                        <a:rPr lang="ru-RU" sz="1400" baseline="0" dirty="0" smtClean="0"/>
                        <a:t> к трудоспособному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промышленного</a:t>
                      </a:r>
                      <a:r>
                        <a:rPr lang="ru-RU" sz="1400" baseline="0" dirty="0" smtClean="0"/>
                        <a:t> производства</a:t>
                      </a:r>
                      <a:r>
                        <a:rPr lang="ru-RU" sz="1400" dirty="0" smtClean="0"/>
                        <a:t>, процентов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89,51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99,55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99,43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100,38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Оборот розничной торговли, </a:t>
                      </a:r>
                    </a:p>
                    <a:p>
                      <a:pPr algn="ctr"/>
                      <a:r>
                        <a:rPr lang="ru-RU" sz="1400" dirty="0" smtClean="0"/>
                        <a:t>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172,88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179,42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186,97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195,59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продукции сельского хозяйства в хозяйствах всех категорий, 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31,41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32,60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33,87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68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48" y="1459046"/>
            <a:ext cx="8183880" cy="16127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Бюджет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1ca28e4dcd1db95f436b527c04cf64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45005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ая соединительная линия 3"/>
          <p:cNvSpPr/>
          <p:nvPr/>
        </p:nvSpPr>
        <p:spPr>
          <a:xfrm>
            <a:off x="4619275" y="3286123"/>
            <a:ext cx="2482959" cy="6396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ая соединительная линия 4"/>
          <p:cNvSpPr/>
          <p:nvPr/>
        </p:nvSpPr>
        <p:spPr>
          <a:xfrm>
            <a:off x="4572789" y="3286124"/>
            <a:ext cx="77666" cy="67013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5"/>
          <p:cNvSpPr/>
          <p:nvPr/>
        </p:nvSpPr>
        <p:spPr>
          <a:xfrm>
            <a:off x="1695943" y="3286123"/>
            <a:ext cx="2482959" cy="636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3423365" y="1767320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3689123" y="2019789"/>
            <a:ext cx="2031511" cy="1388897"/>
            <a:chOff x="3189089" y="545620"/>
            <a:chExt cx="2391816" cy="151880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00034" y="3981744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Группа 17"/>
          <p:cNvGrpSpPr/>
          <p:nvPr/>
        </p:nvGrpSpPr>
        <p:grpSpPr>
          <a:xfrm>
            <a:off x="765791" y="4234213"/>
            <a:ext cx="2031511" cy="1388897"/>
            <a:chOff x="265757" y="2760044"/>
            <a:chExt cx="2391816" cy="151880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422600" y="4018939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Группа 22"/>
          <p:cNvGrpSpPr/>
          <p:nvPr/>
        </p:nvGrpSpPr>
        <p:grpSpPr>
          <a:xfrm>
            <a:off x="3688357" y="4271409"/>
            <a:ext cx="2240965" cy="1657921"/>
            <a:chOff x="3188323" y="2797240"/>
            <a:chExt cx="2391816" cy="151880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346697" y="3985586"/>
            <a:ext cx="2031511" cy="1262646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7" name="Группа 26"/>
          <p:cNvGrpSpPr/>
          <p:nvPr/>
        </p:nvGrpSpPr>
        <p:grpSpPr>
          <a:xfrm>
            <a:off x="6500827" y="4238056"/>
            <a:ext cx="2143140" cy="1548398"/>
            <a:chOff x="6112421" y="2763887"/>
            <a:chExt cx="2391816" cy="138074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Выплачиваемые из бюджета денежные средства называются </a:t>
            </a:r>
            <a:r>
              <a:rPr lang="ru-RU" b="1" dirty="0" smtClean="0">
                <a:solidFill>
                  <a:schemeClr val="accent1"/>
                </a:solidFill>
              </a:rPr>
              <a:t>расходами</a:t>
            </a:r>
            <a:r>
              <a:rPr lang="ru-RU" b="1" dirty="0" smtClean="0"/>
              <a:t> </a:t>
            </a:r>
            <a:r>
              <a:rPr lang="ru-RU" dirty="0" smtClean="0"/>
              <a:t>бюджета.</a:t>
            </a:r>
          </a:p>
          <a:p>
            <a:endParaRPr lang="ru-RU" dirty="0"/>
          </a:p>
        </p:txBody>
      </p:sp>
      <p:pic>
        <p:nvPicPr>
          <p:cNvPr id="4" name="Рисунок 3" descr="budg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286124"/>
            <a:ext cx="4854791" cy="294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0889" y="3048607"/>
            <a:ext cx="2822222" cy="1721224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5865</TotalTime>
  <Words>2382</Words>
  <Application>Microsoft Office PowerPoint</Application>
  <PresentationFormat>Экран (4:3)</PresentationFormat>
  <Paragraphs>645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</vt:lpstr>
      <vt:lpstr>Franklin Gothic Book</vt:lpstr>
      <vt:lpstr>Rockwell</vt:lpstr>
      <vt:lpstr>Times New Roman</vt:lpstr>
      <vt:lpstr>Wingdings 2</vt:lpstr>
      <vt:lpstr>Литейная</vt:lpstr>
      <vt:lpstr>Техническая</vt:lpstr>
      <vt:lpstr>1_Техническая</vt:lpstr>
      <vt:lpstr>«Бюджет для граждан»  к проекту решения совета широковского сельского поселения Фурмановского муниципального района « О бюджете широковского сельского поселения на  2021 и плановый период 2022 и 2023 года» </vt:lpstr>
      <vt:lpstr>Уважаемые жители Широковского сельского поселения!</vt:lpstr>
      <vt:lpstr>Презентация PowerPoint</vt:lpstr>
      <vt:lpstr>Презентация PowerPoint</vt:lpstr>
      <vt:lpstr>Основные понятия и термины</vt:lpstr>
      <vt:lpstr>Основные понятия и термины</vt:lpstr>
      <vt:lpstr>Презентация PowerPoint</vt:lpstr>
      <vt:lpstr>Основные понятия и термины</vt:lpstr>
      <vt:lpstr>Основные понятия и термины</vt:lpstr>
      <vt:lpstr>Основные характеристики бюджета  Широковского сельского поселения</vt:lpstr>
      <vt:lpstr>Объем и структура доходов в динамике бюджета  Широковского сельского поселения</vt:lpstr>
      <vt:lpstr>Презентация PowerPoint</vt:lpstr>
      <vt:lpstr>Презентация PowerPoint</vt:lpstr>
      <vt:lpstr>Налоговые и неналоговые доходы  бюджета Широковского сельского  поселения на 2021 год и плановый период 2020-2023 гг.</vt:lpstr>
      <vt:lpstr>Презентация PowerPoint</vt:lpstr>
      <vt:lpstr>Презентация PowerPoint</vt:lpstr>
      <vt:lpstr>Бюджетная политика в области доходов</vt:lpstr>
      <vt:lpstr>Бюджетная политика в области расходов</vt:lpstr>
      <vt:lpstr>Расходы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Широковского сельского поселения  на 2021 год и плановый период 2022-2023 гг по основным разделам и подразделам</vt:lpstr>
      <vt:lpstr>Структура расходов бюджета Широковского сельского поселения  на 2021год и плановый период 2022-2023 гг по основным разделам и подразделам</vt:lpstr>
      <vt:lpstr>Структура расходов бюджета Широковского сельского поселения  на 2021 год и плановый период 2022-2023 гг по основным разделам и подразделам</vt:lpstr>
      <vt:lpstr>Динамика (структура) расходов бюджета Широковского сельского поселения</vt:lpstr>
    </vt:vector>
  </TitlesOfParts>
  <Company>fofurmanov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2016г</dc:title>
  <dc:creator>admin</dc:creator>
  <cp:lastModifiedBy>Ольга</cp:lastModifiedBy>
  <cp:revision>193</cp:revision>
  <dcterms:created xsi:type="dcterms:W3CDTF">2016-06-22T11:14:51Z</dcterms:created>
  <dcterms:modified xsi:type="dcterms:W3CDTF">2020-12-08T05:55:53Z</dcterms:modified>
</cp:coreProperties>
</file>