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  <p:sldMasterId id="2147483756" r:id="rId3"/>
  </p:sldMasterIdLst>
  <p:sldIdLst>
    <p:sldId id="299" r:id="rId4"/>
    <p:sldId id="300" r:id="rId5"/>
    <p:sldId id="301" r:id="rId6"/>
    <p:sldId id="305" r:id="rId7"/>
    <p:sldId id="259" r:id="rId8"/>
    <p:sldId id="260" r:id="rId9"/>
    <p:sldId id="262" r:id="rId10"/>
    <p:sldId id="263" r:id="rId11"/>
    <p:sldId id="264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280" r:id="rId21"/>
    <p:sldId id="281" r:id="rId22"/>
    <p:sldId id="265" r:id="rId23"/>
    <p:sldId id="314" r:id="rId24"/>
    <p:sldId id="315" r:id="rId25"/>
    <p:sldId id="316" r:id="rId26"/>
    <p:sldId id="317" r:id="rId27"/>
    <p:sldId id="318" r:id="rId28"/>
    <p:sldId id="319" r:id="rId29"/>
    <p:sldId id="320" r:id="rId30"/>
    <p:sldId id="321" r:id="rId31"/>
    <p:sldId id="322" r:id="rId32"/>
    <p:sldId id="323" r:id="rId33"/>
    <p:sldId id="324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 2016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9.5873600245436567E-3"/>
                  <c:y val="-5.000000000000006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6897,9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6897.9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За 2017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451428357379506E-2"/>
                  <c:y val="-2.812524606299212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5406,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5406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 2018 год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9819,1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9819.1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За 2019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9732753466602011E-2"/>
                  <c:y val="-1.5624999999999943E-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rgbClr val="FFFF00"/>
                        </a:solidFill>
                      </a:defRPr>
                    </a:pPr>
                    <a:r>
                      <a:rPr lang="ru-RU" dirty="0" smtClean="0"/>
                      <a:t>8219,2</a:t>
                    </a:r>
                    <a:endParaRPr lang="en-US" dirty="0"/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8219.2000000000007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За 2020 год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5.0174021474890897E-2"/>
                  <c:y val="-3.7499999999999999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6502,5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6502.5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За 2021 год</c:v>
                </c:pt>
              </c:strCache>
            </c:strRef>
          </c:tx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6467,2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solidFill>
                      <a:srgbClr val="FFFF00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Лист1!$G$2</c:f>
              <c:numCache>
                <c:formatCode>General</c:formatCode>
                <c:ptCount val="1"/>
                <c:pt idx="0">
                  <c:v>6467.2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98"/>
        <c:shape val="cylinder"/>
        <c:axId val="7359488"/>
        <c:axId val="7389952"/>
        <c:axId val="0"/>
      </c:bar3DChart>
      <c:catAx>
        <c:axId val="7359488"/>
        <c:scaling>
          <c:orientation val="minMax"/>
        </c:scaling>
        <c:delete val="1"/>
        <c:axPos val="b"/>
        <c:majorTickMark val="out"/>
        <c:minorTickMark val="none"/>
        <c:tickLblPos val="none"/>
        <c:crossAx val="7389952"/>
        <c:crosses val="autoZero"/>
        <c:auto val="1"/>
        <c:lblAlgn val="ctr"/>
        <c:lblOffset val="100"/>
        <c:noMultiLvlLbl val="0"/>
      </c:catAx>
      <c:valAx>
        <c:axId val="7389952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73594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002696129001538"/>
          <c:y val="0"/>
        </c:manualLayout>
      </c:layout>
      <c:overlay val="0"/>
      <c:txPr>
        <a:bodyPr/>
        <a:lstStyle/>
        <a:p>
          <a:pPr>
            <a:defRPr sz="1800"/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9.7675035115145942E-2"/>
          <c:y val="0.16993774606299211"/>
          <c:w val="0.57226392008030857"/>
          <c:h val="0.659520669291338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1943,0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2722,2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2948,2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2764,8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2163,2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2163,2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Лист1!$A$2:$A$7</c:f>
              <c:numCache>
                <c:formatCode>General</c:formatCod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2021</c:v>
                </c:pt>
              </c:numCache>
            </c:num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1943</c:v>
                </c:pt>
                <c:pt idx="1">
                  <c:v>2722.2</c:v>
                </c:pt>
                <c:pt idx="2">
                  <c:v>2948.2</c:v>
                </c:pt>
                <c:pt idx="3">
                  <c:v>2764.8</c:v>
                </c:pt>
                <c:pt idx="4">
                  <c:v>2163.1999999999998</c:v>
                </c:pt>
                <c:pt idx="5">
                  <c:v>2163.1999999999998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1868416"/>
        <c:axId val="162035200"/>
      </c:barChart>
      <c:catAx>
        <c:axId val="1618684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2035200"/>
        <c:crosses val="autoZero"/>
        <c:auto val="1"/>
        <c:lblAlgn val="ctr"/>
        <c:lblOffset val="100"/>
        <c:noMultiLvlLbl val="0"/>
      </c:catAx>
      <c:valAx>
        <c:axId val="1620352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18684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156,8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178,7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116,1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150,4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ru-RU" smtClean="0"/>
                      <a:t>150,4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  <c:pt idx="5">
                  <c:v>2021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156.80000000000001</c:v>
                </c:pt>
                <c:pt idx="1">
                  <c:v>178.7</c:v>
                </c:pt>
                <c:pt idx="2">
                  <c:v>116.1</c:v>
                </c:pt>
                <c:pt idx="3">
                  <c:v>150.4</c:v>
                </c:pt>
                <c:pt idx="4">
                  <c:v>150.4</c:v>
                </c:pt>
                <c:pt idx="5">
                  <c:v>150.4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6436224"/>
        <c:axId val="166529280"/>
      </c:barChart>
      <c:catAx>
        <c:axId val="166436224"/>
        <c:scaling>
          <c:orientation val="minMax"/>
        </c:scaling>
        <c:delete val="0"/>
        <c:axPos val="b"/>
        <c:majorTickMark val="out"/>
        <c:minorTickMark val="none"/>
        <c:tickLblPos val="nextTo"/>
        <c:crossAx val="166529280"/>
        <c:crosses val="autoZero"/>
        <c:auto val="1"/>
        <c:lblAlgn val="ctr"/>
        <c:lblOffset val="100"/>
        <c:noMultiLvlLbl val="0"/>
      </c:catAx>
      <c:valAx>
        <c:axId val="166529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43622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программы, тыс.рублей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450,0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524,2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992,5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 год</c:v>
                </c:pt>
                <c:pt idx="1">
                  <c:v>2017 год</c:v>
                </c:pt>
                <c:pt idx="2">
                  <c:v>2018 год</c:v>
                </c:pt>
                <c:pt idx="3">
                  <c:v>2019 год</c:v>
                </c:pt>
                <c:pt idx="4">
                  <c:v>2020 год</c:v>
                </c:pt>
                <c:pt idx="5">
                  <c:v>2021 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473.2</c:v>
                </c:pt>
                <c:pt idx="1">
                  <c:v>524.20000000000005</c:v>
                </c:pt>
                <c:pt idx="2">
                  <c:v>992.5</c:v>
                </c:pt>
                <c:pt idx="3">
                  <c:v>664</c:v>
                </c:pt>
                <c:pt idx="4">
                  <c:v>471</c:v>
                </c:pt>
                <c:pt idx="5">
                  <c:v>471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66735872"/>
        <c:axId val="166738560"/>
      </c:barChart>
      <c:catAx>
        <c:axId val="166735872"/>
        <c:scaling>
          <c:orientation val="minMax"/>
        </c:scaling>
        <c:delete val="0"/>
        <c:axPos val="b"/>
        <c:majorTickMark val="out"/>
        <c:minorTickMark val="none"/>
        <c:tickLblPos val="nextTo"/>
        <c:crossAx val="166738560"/>
        <c:crosses val="autoZero"/>
        <c:auto val="1"/>
        <c:lblAlgn val="ctr"/>
        <c:lblOffset val="100"/>
        <c:noMultiLvlLbl val="0"/>
      </c:catAx>
      <c:valAx>
        <c:axId val="1667385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6735872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z="1000" baseline="0" dirty="0" smtClean="0"/>
                      <a:t>1166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z="1000" baseline="0" dirty="0" smtClean="0"/>
                      <a:t>76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z="1000" baseline="0" dirty="0" smtClean="0"/>
                      <a:t>6977,2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aseline="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1166</c:v>
                </c:pt>
                <c:pt idx="1">
                  <c:v>76</c:v>
                </c:pt>
                <c:pt idx="2">
                  <c:v>6977.2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51857103596675"/>
          <c:y val="0.55461119074201226"/>
          <c:w val="0.73401676129552851"/>
          <c:h val="0.3355194140541761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2020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ru-RU" sz="1200" dirty="0" smtClean="0"/>
                      <a:t>1184,1</a:t>
                    </a:r>
                    <a:endParaRPr lang="en-US" sz="1200" dirty="0"/>
                  </a:p>
                </c:rich>
              </c:tx>
              <c:spPr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6178316369406258E-2"/>
                  <c:y val="5.3889994550112404E-17"/>
                </c:manualLayout>
              </c:layout>
              <c:tx>
                <c:rich>
                  <a:bodyPr/>
                  <a:lstStyle/>
                  <a:p>
                    <a:pPr>
                      <a:defRPr sz="1200"/>
                    </a:pPr>
                    <a:r>
                      <a:rPr lang="ru-RU" dirty="0" smtClean="0"/>
                      <a:t>5242,4</a:t>
                    </a:r>
                    <a:endParaRPr lang="en-US" dirty="0"/>
                  </a:p>
                </c:rich>
              </c:tx>
              <c:spPr/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1184.0999999999999</c:v>
                </c:pt>
                <c:pt idx="1">
                  <c:v>76</c:v>
                </c:pt>
                <c:pt idx="2">
                  <c:v>5451.3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5822992601961605"/>
          <c:y val="0.55012753212606003"/>
          <c:w val="0.68353979187497682"/>
          <c:h val="0.3411114042884124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2021 год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1186,3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76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5204,4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</c:v>
                </c:pt>
                <c:pt idx="1">
                  <c:v>Неналоговые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1186.3</c:v>
                </c:pt>
                <c:pt idx="1">
                  <c:v>76</c:v>
                </c:pt>
                <c:pt idx="2">
                  <c:v>5204.8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0.17386287252271362"/>
          <c:y val="0.5425025750434509"/>
          <c:w val="0.66539381759679106"/>
          <c:h val="0.3468929535136397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2018 </a:t>
            </a:r>
            <a:r>
              <a:rPr lang="ru-RU" dirty="0"/>
              <a:t>год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2018 год</c:v>
                </c:pt>
              </c:strCache>
            </c:strRef>
          </c:tx>
          <c:explosion val="25"/>
          <c:dLbls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0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Налоги на имущество</c:v>
                </c:pt>
                <c:pt idx="2">
                  <c:v>Акцизы на топливо</c:v>
                </c:pt>
                <c:pt idx="3">
                  <c:v>Гос. 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40.5</c:v>
                </c:pt>
                <c:pt idx="1">
                  <c:v>1061.5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8989343064445829"/>
          <c:y val="0.13170553066120225"/>
          <c:w val="0.66769717894592906"/>
          <c:h val="0.3469074423829451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2019 </a:t>
            </a:r>
            <a:r>
              <a:rPr lang="ru-RU" dirty="0"/>
              <a:t>год</a:t>
            </a:r>
          </a:p>
        </c:rich>
      </c:tx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2019 год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2"/>
                <c:pt idx="0">
                  <c:v>НДФЛ</c:v>
                </c:pt>
                <c:pt idx="1">
                  <c:v>Налоги на имущество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</c:v>
                </c:pt>
                <c:pt idx="1">
                  <c:v>1100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2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неналоговых доходов,</a:t>
            </a:r>
          </a:p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тысяч</a:t>
            </a:r>
            <a:r>
              <a:rPr lang="ru-RU" sz="2000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 от имущества, находящегося в муниципальной собственности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dirty="0" smtClean="0"/>
                      <a:t>34,7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20</c:v>
                </c:pt>
                <c:pt idx="1">
                  <c:v>35</c:v>
                </c:pt>
                <c:pt idx="2">
                  <c:v>35</c:v>
                </c:pt>
                <c:pt idx="3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Доходы  от платных услуг и компенсации затрат государства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49,8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45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4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4"/>
                <c:pt idx="0">
                  <c:v>237.4</c:v>
                </c:pt>
                <c:pt idx="1">
                  <c:v>41</c:v>
                </c:pt>
                <c:pt idx="2">
                  <c:v>41</c:v>
                </c:pt>
                <c:pt idx="3">
                  <c:v>41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61651328"/>
        <c:axId val="161665792"/>
      </c:barChart>
      <c:catAx>
        <c:axId val="161651328"/>
        <c:scaling>
          <c:orientation val="minMax"/>
        </c:scaling>
        <c:delete val="0"/>
        <c:axPos val="b"/>
        <c:majorTickMark val="none"/>
        <c:minorTickMark val="none"/>
        <c:tickLblPos val="nextTo"/>
        <c:crossAx val="161665792"/>
        <c:crosses val="autoZero"/>
        <c:auto val="1"/>
        <c:lblAlgn val="ctr"/>
        <c:lblOffset val="100"/>
        <c:noMultiLvlLbl val="0"/>
      </c:catAx>
      <c:valAx>
        <c:axId val="16166579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61651328"/>
        <c:crosses val="autoZero"/>
        <c:crossBetween val="between"/>
      </c:valAx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безвозмездных поступлений,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c:rich>
      </c:tx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Субвенции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430214824615447E-2"/>
                  <c:y val="6.2989032964591235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61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</c:v>
                </c:pt>
                <c:pt idx="1">
                  <c:v>74.599999999999994</c:v>
                </c:pt>
                <c:pt idx="2">
                  <c:v>80.5</c:v>
                </c:pt>
                <c:pt idx="3">
                  <c:v>80.5</c:v>
                </c:pt>
                <c:pt idx="4">
                  <c:v>80.5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71,1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57.2</c:v>
                </c:pt>
                <c:pt idx="1">
                  <c:v>375.5</c:v>
                </c:pt>
                <c:pt idx="2">
                  <c:v>349.4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Межбюджетные трансферты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610,1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190,2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414.8</c:v>
                </c:pt>
                <c:pt idx="1">
                  <c:v>4435.8999999999996</c:v>
                </c:pt>
                <c:pt idx="2">
                  <c:v>3066.1</c:v>
                </c:pt>
                <c:pt idx="3">
                  <c:v>1963.8</c:v>
                </c:pt>
                <c:pt idx="4">
                  <c:v>1963.8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Дотации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ru-RU" smtClean="0"/>
                      <a:t>3463,0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smtClean="0"/>
                      <a:t>3515,1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smtClean="0"/>
                      <a:t>3518,3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3437,1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2017 год</c:v>
                </c:pt>
                <c:pt idx="1">
                  <c:v>2018 год</c:v>
                </c:pt>
                <c:pt idx="2">
                  <c:v>2019 год</c:v>
                </c:pt>
                <c:pt idx="3">
                  <c:v>2020 год</c:v>
                </c:pt>
                <c:pt idx="4">
                  <c:v>2021 год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3534.1</c:v>
                </c:pt>
                <c:pt idx="1">
                  <c:v>3558.6</c:v>
                </c:pt>
                <c:pt idx="2">
                  <c:v>3481.2</c:v>
                </c:pt>
                <c:pt idx="3">
                  <c:v>3198</c:v>
                </c:pt>
                <c:pt idx="4">
                  <c:v>3160.5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61526912"/>
        <c:axId val="161528448"/>
        <c:axId val="109561600"/>
      </c:bar3DChart>
      <c:catAx>
        <c:axId val="161526912"/>
        <c:scaling>
          <c:orientation val="minMax"/>
        </c:scaling>
        <c:delete val="0"/>
        <c:axPos val="b"/>
        <c:majorTickMark val="none"/>
        <c:minorTickMark val="none"/>
        <c:tickLblPos val="nextTo"/>
        <c:crossAx val="161528448"/>
        <c:crosses val="autoZero"/>
        <c:auto val="1"/>
        <c:lblAlgn val="ctr"/>
        <c:lblOffset val="100"/>
        <c:noMultiLvlLbl val="0"/>
      </c:catAx>
      <c:valAx>
        <c:axId val="161528448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161526912"/>
        <c:crosses val="autoZero"/>
        <c:crossBetween val="between"/>
      </c:valAx>
      <c:serAx>
        <c:axId val="109561600"/>
        <c:scaling>
          <c:orientation val="minMax"/>
        </c:scaling>
        <c:delete val="1"/>
        <c:axPos val="b"/>
        <c:majorTickMark val="none"/>
        <c:minorTickMark val="none"/>
        <c:tickLblPos val="nextTo"/>
        <c:crossAx val="161528448"/>
        <c:crosses val="autoZero"/>
      </c:ser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Финансовое обеспечение муниципальной программы, тыс.руб.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8542007055281319E-3"/>
                  <c:y val="0.2284862204724409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2202,2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 smtClean="0"/>
                      <a:t>1595,2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tx>
                <c:rich>
                  <a:bodyPr/>
                  <a:lstStyle/>
                  <a:p>
                    <a:r>
                      <a:rPr lang="ru-RU" dirty="0" smtClean="0"/>
                      <a:t>1897,4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dirty="0" smtClean="0"/>
                      <a:t>1996,4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 smtClean="0"/>
                      <a:t>1986,4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ru-RU" dirty="0" smtClean="0"/>
                      <a:t>1986,4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rot="-5400000" vert="horz"/>
              <a:lstStyle/>
              <a:p>
                <a:pPr>
                  <a:defRPr/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2016 год</c:v>
                </c:pt>
                <c:pt idx="1">
                  <c:v>2017 год</c:v>
                </c:pt>
                <c:pt idx="2">
                  <c:v>2018 год </c:v>
                </c:pt>
                <c:pt idx="3">
                  <c:v>2019 год</c:v>
                </c:pt>
                <c:pt idx="4">
                  <c:v>2020 год</c:v>
                </c:pt>
                <c:pt idx="5">
                  <c:v>2021 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2202.1999999999998</c:v>
                </c:pt>
                <c:pt idx="1">
                  <c:v>1595.2</c:v>
                </c:pt>
                <c:pt idx="2">
                  <c:v>1897.4</c:v>
                </c:pt>
                <c:pt idx="3">
                  <c:v>1996.4</c:v>
                </c:pt>
                <c:pt idx="4">
                  <c:v>1986.4</c:v>
                </c:pt>
                <c:pt idx="5">
                  <c:v>1986.4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1766784"/>
        <c:axId val="161772672"/>
      </c:barChart>
      <c:catAx>
        <c:axId val="161766784"/>
        <c:scaling>
          <c:orientation val="minMax"/>
        </c:scaling>
        <c:delete val="0"/>
        <c:axPos val="b"/>
        <c:majorTickMark val="out"/>
        <c:minorTickMark val="none"/>
        <c:tickLblPos val="nextTo"/>
        <c:crossAx val="161772672"/>
        <c:crosses val="autoZero"/>
        <c:auto val="1"/>
        <c:lblAlgn val="ctr"/>
        <c:lblOffset val="100"/>
        <c:noMultiLvlLbl val="0"/>
      </c:catAx>
      <c:valAx>
        <c:axId val="161772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176678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709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190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4198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889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2416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094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817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01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823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885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7078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115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54512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44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534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79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22011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3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4955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5584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976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76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8EB7181-C172-4C75-9750-C8C75FDAD87B}" type="datetimeFigureOut">
              <a:rPr lang="ru-RU" smtClean="0"/>
              <a:pPr/>
              <a:t>21.06.2019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96134A43-A6C3-48B2-AA3E-8D54BD05B3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8063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EB7181-C172-4C75-9750-C8C75FDAD87B}" type="datetimeFigureOut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21.06.2019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6134A43-A6C3-48B2-AA3E-8D54BD05B3F9}" type="slidenum">
              <a:rPr lang="ru-RU" smtClean="0">
                <a:solidFill>
                  <a:srgbClr val="D4D2D0">
                    <a:shade val="50000"/>
                  </a:srgbClr>
                </a:solidFill>
              </a:rPr>
              <a:pPr/>
              <a:t>‹#›</a:t>
            </a:fld>
            <a:endParaRPr lang="ru-RU" dirty="0">
              <a:solidFill>
                <a:srgbClr val="D4D2D0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6628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«Бюджет для граждан» </a:t>
            </a:r>
            <a:br>
              <a:rPr lang="ru-RU" sz="4000" dirty="0" smtClean="0"/>
            </a:br>
            <a:r>
              <a:rPr lang="ru-RU" sz="4000" smtClean="0"/>
              <a:t>к </a:t>
            </a:r>
            <a:r>
              <a:rPr lang="ru-RU" sz="4000" smtClean="0"/>
              <a:t>решению </a:t>
            </a:r>
            <a:r>
              <a:rPr lang="ru-RU" sz="4000" dirty="0" smtClean="0"/>
              <a:t>совета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Фурмановского муниципального района от 20.12.2018 № 46</a:t>
            </a:r>
            <a:br>
              <a:rPr lang="ru-RU" sz="4000" dirty="0" smtClean="0"/>
            </a:br>
            <a:r>
              <a:rPr lang="ru-RU" sz="4000" dirty="0" smtClean="0"/>
              <a:t>« О бюджете </a:t>
            </a:r>
            <a:r>
              <a:rPr lang="ru-RU" sz="4000" dirty="0" err="1" smtClean="0"/>
              <a:t>широковского</a:t>
            </a:r>
            <a:r>
              <a:rPr lang="ru-RU" sz="4000" dirty="0" smtClean="0"/>
              <a:t> сельского поселения на  2019 и плановый период 2020 и 2021 года»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2857496"/>
            <a:ext cx="4914880" cy="42862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552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82009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Основные характеристики бюджета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59059795"/>
              </p:ext>
            </p:extLst>
          </p:nvPr>
        </p:nvGraphicFramePr>
        <p:xfrm>
          <a:off x="785786" y="1397000"/>
          <a:ext cx="6834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71538" y="5286388"/>
            <a:ext cx="6643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FF00"/>
                </a:solidFill>
              </a:rPr>
              <a:t>Общий объем доходов бюджета</a:t>
            </a:r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i="1" dirty="0" smtClean="0">
                <a:solidFill>
                  <a:srgbClr val="FFFF00"/>
                </a:solidFill>
              </a:rPr>
              <a:t> Широковского сельского поселения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4512712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тыс. руб.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09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4865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Объем и структура доходов в динамике бюджета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Широковского сельского поселения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99400"/>
              </p:ext>
            </p:extLst>
          </p:nvPr>
        </p:nvGraphicFramePr>
        <p:xfrm>
          <a:off x="395535" y="1428736"/>
          <a:ext cx="8176991" cy="5593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3942"/>
                <a:gridCol w="975945"/>
                <a:gridCol w="910882"/>
                <a:gridCol w="975945"/>
                <a:gridCol w="975945"/>
                <a:gridCol w="1012166"/>
                <a:gridCol w="1012166"/>
              </a:tblGrid>
              <a:tr h="43017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утверждено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       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2021 год план</a:t>
                      </a:r>
                    </a:p>
                  </a:txBody>
                  <a:tcPr marL="68580" marR="68580" marT="0" marB="0" horzOverflow="overflow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Доходы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всего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(тыс. руб.)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6897,9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5406,0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9819,1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8219,2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6502,5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6467,2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250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доходы,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2684,1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1339,0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1374,5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1242,0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1260,1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1262,3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2529,2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1289,8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1137,1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1166,0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1184,1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1186,3</a:t>
                      </a: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154,9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49,2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237,4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безвозмездные поступления,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4213,8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4067,1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8444,6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6977,2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5242,4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5204,8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дотации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3471,6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3534,1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3558,6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3481,2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3198,0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3160,5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субсидии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57,2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375,5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349,4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301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субвенции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74,6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иные 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610,1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414,8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4436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3066,1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1963,8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1963,8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5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возврат остатков субсидий, субвенций прошлых лет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9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19119086"/>
              </p:ext>
            </p:extLst>
          </p:nvPr>
        </p:nvGraphicFramePr>
        <p:xfrm>
          <a:off x="107504" y="2060848"/>
          <a:ext cx="27363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20857079"/>
              </p:ext>
            </p:extLst>
          </p:nvPr>
        </p:nvGraphicFramePr>
        <p:xfrm>
          <a:off x="2843808" y="2132856"/>
          <a:ext cx="280831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741170620"/>
              </p:ext>
            </p:extLst>
          </p:nvPr>
        </p:nvGraphicFramePr>
        <p:xfrm>
          <a:off x="5652120" y="2132856"/>
          <a:ext cx="2903984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7544" y="764704"/>
            <a:ext cx="82227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доходов на 2019 год и плановый период 2020-2021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гг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</a:p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тыс.рублей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2019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2020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660232" y="1844824"/>
            <a:ext cx="1096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06584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53828037"/>
              </p:ext>
            </p:extLst>
          </p:nvPr>
        </p:nvGraphicFramePr>
        <p:xfrm>
          <a:off x="467544" y="620688"/>
          <a:ext cx="2808312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825212469"/>
              </p:ext>
            </p:extLst>
          </p:nvPr>
        </p:nvGraphicFramePr>
        <p:xfrm>
          <a:off x="3371392" y="620687"/>
          <a:ext cx="3144824" cy="33740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195736" y="260872"/>
            <a:ext cx="4727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Структура налоговых доходов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3822" y="3994741"/>
            <a:ext cx="8974829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      Влияние на размер и структуру доходов на 2019 год в сравнении с 2018 оказал  Закон Ивановской </a:t>
            </a:r>
          </a:p>
          <a:p>
            <a:r>
              <a:rPr lang="ru-RU" sz="1400" dirty="0" smtClean="0"/>
              <a:t>области №54-ОЗ «О внесении изменения в ст.2 Закона Ивановской области «О закреплении отдельных</a:t>
            </a:r>
          </a:p>
          <a:p>
            <a:r>
              <a:rPr lang="ru-RU" sz="1400" dirty="0"/>
              <a:t>в</a:t>
            </a:r>
            <a:r>
              <a:rPr lang="ru-RU" sz="1400" dirty="0" smtClean="0"/>
              <a:t>опросов местного значения за сельскими поселениями Ивановской области» и внесение изменений в </a:t>
            </a:r>
          </a:p>
          <a:p>
            <a:r>
              <a:rPr lang="ru-RU" sz="1400" dirty="0" smtClean="0"/>
              <a:t>закон Ивановской области от 10.10.2005 №121-ОЗ «Об установлении нормативов отчислений в местные</a:t>
            </a:r>
          </a:p>
          <a:p>
            <a:r>
              <a:rPr lang="ru-RU" sz="1400" dirty="0"/>
              <a:t>б</a:t>
            </a:r>
            <a:r>
              <a:rPr lang="ru-RU" sz="1400" dirty="0" smtClean="0"/>
              <a:t>юджеты от отдельных федеральных налогов и сборов, налогов, предусмотренных специальными</a:t>
            </a:r>
          </a:p>
          <a:p>
            <a:r>
              <a:rPr lang="ru-RU" sz="1400" dirty="0"/>
              <a:t>н</a:t>
            </a:r>
            <a:r>
              <a:rPr lang="ru-RU" sz="1400" dirty="0" smtClean="0"/>
              <a:t>алоговыми режимами». Так с 01.01.2017: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Норматив зачисления в бюджет сельского поселения налога на доходы физических лиц (НДФЛ) снижен</a:t>
            </a:r>
          </a:p>
          <a:p>
            <a:r>
              <a:rPr lang="ru-RU" sz="1400" dirty="0" smtClean="0"/>
              <a:t>35 до 3 процентов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Исключена ст.1.2, предусматривающая передачу из бюджетов муниципальных районов в бюджеты </a:t>
            </a:r>
          </a:p>
          <a:p>
            <a:r>
              <a:rPr lang="ru-RU" sz="1400" dirty="0" smtClean="0"/>
              <a:t>сельских  поселений 8 %в НДФЛ и 20% единого </a:t>
            </a:r>
            <a:r>
              <a:rPr lang="ru-RU" sz="1400" dirty="0" err="1" smtClean="0"/>
              <a:t>сельхоз.налога</a:t>
            </a:r>
            <a:endParaRPr lang="ru-RU" sz="1400" dirty="0" smtClean="0"/>
          </a:p>
          <a:p>
            <a:pPr marL="285750" indent="-285750">
              <a:buFontTx/>
              <a:buChar char="-"/>
            </a:pPr>
            <a:r>
              <a:rPr lang="ru-RU" sz="1400" dirty="0" smtClean="0"/>
              <a:t>расчет нормативов отчислений в бюджеты сельских поселений доходов от акцизов на нефтепродукты</a:t>
            </a:r>
          </a:p>
          <a:p>
            <a:r>
              <a:rPr lang="ru-RU" sz="1400" dirty="0"/>
              <a:t>п</a:t>
            </a:r>
            <a:r>
              <a:rPr lang="ru-RU" sz="1400" dirty="0" smtClean="0"/>
              <a:t>роизводится не будет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20016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378613571"/>
              </p:ext>
            </p:extLst>
          </p:nvPr>
        </p:nvGraphicFramePr>
        <p:xfrm>
          <a:off x="395536" y="476672"/>
          <a:ext cx="8280920" cy="61206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358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69437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Налоговые и неналоговые доходы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бюджета Широковского сельского  поселения на 2019 год и плановый период 2020-2021 гг.</a:t>
            </a:r>
            <a:endParaRPr lang="ru-RU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6400213"/>
              </p:ext>
            </p:extLst>
          </p:nvPr>
        </p:nvGraphicFramePr>
        <p:xfrm>
          <a:off x="500034" y="1285860"/>
          <a:ext cx="8183563" cy="4486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967"/>
                <a:gridCol w="1330532"/>
                <a:gridCol w="1330532"/>
                <a:gridCol w="1330532"/>
              </a:tblGrid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Наименование доходов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</a:rPr>
                        <a:t>2019 </a:t>
                      </a:r>
                      <a:r>
                        <a:rPr lang="ru-RU" sz="1400" dirty="0">
                          <a:latin typeface="Times New Roman"/>
                          <a:ea typeface="Calibri"/>
                        </a:rPr>
                        <a:t>год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</a:rPr>
                        <a:t>утверждено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2020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2021 год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план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Налоговые и неналоговые доходы всего,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1242,0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1260,1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1262,3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70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>
                          <a:latin typeface="Times New Roman"/>
                          <a:ea typeface="Times New Roman"/>
                          <a:cs typeface="Times New Roman"/>
                        </a:rPr>
                        <a:t>Налоговые доходы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1166,0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1184,1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1186,3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 на доходы физических  лиц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42,0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44,1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46,3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24,0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налоги на имущество,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том числе: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1100,0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1116,0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1116,0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0066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-налог на имущество физических лиц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160,0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176,0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Times New Roman"/>
                          <a:cs typeface="Times New Roman"/>
                        </a:rPr>
                        <a:t>- земельный налог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940,0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940,0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Неналоговые доходы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i="0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76,0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431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из них: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доходы от использования имущества, находящегося в государственной и муниципальной собственности,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 том числе: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35,0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1146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>
                          <a:latin typeface="Times New Roman"/>
                          <a:ea typeface="Calibri"/>
                          <a:cs typeface="Times New Roman"/>
                        </a:rPr>
                        <a:t>-доходы от сдачи в аренду имущества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i="0" dirty="0" smtClean="0">
                          <a:latin typeface="Times New Roman"/>
                          <a:ea typeface="Calibri"/>
                          <a:cs typeface="Times New Roman"/>
                        </a:rPr>
                        <a:t>35,0</a:t>
                      </a:r>
                      <a:endParaRPr lang="ru-RU" sz="1200" i="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287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dirty="0">
                          <a:latin typeface="Times New Roman"/>
                          <a:ea typeface="Times New Roman"/>
                          <a:cs typeface="Times New Roman"/>
                        </a:rPr>
                        <a:t>-плата за наем муниципальных жилых помещений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доходы от оказания платных услуг (работ) и компенсации затрат государства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220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07288926"/>
              </p:ext>
            </p:extLst>
          </p:nvPr>
        </p:nvGraphicFramePr>
        <p:xfrm>
          <a:off x="467544" y="548680"/>
          <a:ext cx="7920880" cy="604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9950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770301"/>
            <a:ext cx="46805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2017 год – профицит 28,0 тыс. рублей</a:t>
            </a:r>
          </a:p>
          <a:p>
            <a:endParaRPr lang="ru-RU" dirty="0"/>
          </a:p>
          <a:p>
            <a:r>
              <a:rPr lang="ru-RU" dirty="0" smtClean="0"/>
              <a:t>2018 год – дефицит 472,3 тыс. рублей</a:t>
            </a:r>
          </a:p>
          <a:p>
            <a:endParaRPr lang="ru-RU" dirty="0"/>
          </a:p>
          <a:p>
            <a:r>
              <a:rPr lang="ru-RU" dirty="0" smtClean="0"/>
              <a:t>2019 год – дефицит 319,0 тыс. рублей</a:t>
            </a:r>
          </a:p>
          <a:p>
            <a:endParaRPr lang="ru-RU" dirty="0" smtClean="0"/>
          </a:p>
          <a:p>
            <a:r>
              <a:rPr lang="ru-RU" dirty="0" smtClean="0"/>
              <a:t>2020 год – дефицит 351,3 </a:t>
            </a:r>
            <a:r>
              <a:rPr lang="ru-RU" dirty="0"/>
              <a:t>тыс. рублей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2021 год –дефицит 513,2 </a:t>
            </a:r>
            <a:r>
              <a:rPr lang="ru-RU" dirty="0"/>
              <a:t>тыс. рублей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849" y="946163"/>
            <a:ext cx="3972273" cy="26257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404664"/>
            <a:ext cx="83828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Дефицит/профицит бюджета Широковского сельского поселения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11549"/>
            <a:ext cx="4984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Уровень долговой нагрузки на бюджет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1780" y="4639316"/>
            <a:ext cx="65400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В 2017-2018 годах муниципальный долг у Широковского сельского поселения отсутствовал. В 2019 году и плановом периоде 2020-2021гг также не планируется осуществление муниципальных заимствований и осуществление расходов по их погашению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40" y="4679413"/>
            <a:ext cx="2301240" cy="146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6343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48005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Бюджетная политика в области доходов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183880" cy="3714776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Мероприятия, направленные на увеличение собираемости платежей в бюджет: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повышение ответственности каждого администратора доходов бюджета за эффективное прогнозирование, своевременность, правильность и полноту поступления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администрируемых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им платежей;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усиление совместно с налоговыми органами работы по легализации заработной платы работающего населения и выводу из «тени» доходов предпринимателей, а также по установлению причин образования и обоснованности убытков.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 целях увеличения доходов бюджета особое внимание следует уделять следующим направлениям: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обеспечению эффективного управления муниципальной собственностью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Широкоского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сельского поселения;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активизации работы по выявлению не оформленных в установленном законодательством порядке земельных участков и не оформленных в собственность объектов недвижимости, в том числе объектов незавершенного строительства, с последующим понуждением собственников земельных участков и объектов недвижимости к своевременной регистрации прав собственности на данные объекты;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сокращению задолженности и недоимки по платежам в бюджет поселения путем взаимодействия в рамках межведомственных комиссий с налогоплательщиками Широковского сельского поселения и эффективной реализацией контрольных функций главными администраторами доходов местного бюджета;</a:t>
            </a:r>
          </a:p>
          <a:p>
            <a:pPr algn="just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поддержке малого и среднего предпринимательства.</a:t>
            </a:r>
          </a:p>
          <a:p>
            <a:pPr algn="just"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Кардинальное увеличение доходной базы бюджета Широковского сельского поселения может быть обеспечено развитием экономики поселения, привлечением инвестиций и появлением новых налогоплательщиков.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514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Бюджетная политика в области расходов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183880" cy="29700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Бюджетная политика соответствует стратегическим целям и задачам Широковского сельского поселения и направлена: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обеспечение равного доступа населения к социальным услугам в сфере образования, культуры и спорта,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повышение качества предоставляемых услуг;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оптимизацию расходов бюджета, обеспечение режима эффективного и экономного расходования средств.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основу бюджетной политики Широковского сельского поселения положено безусловное исполнение действующих обязательств. Необходимо временно приостановить принятие новых расходных обязательств с учетом сложной экономической ситуации.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76580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Уважаемые жители Широковского сельского поселения!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358246" cy="492922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Одна из основных целей бюджетной политики – обеспечение прозрачности, открытости и доступности бюджетного процесса для населения. Инструментом реализации этой цели является «Бюджет для граждан».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граждан» - это аналитический материал, разрабатываемый в целях ознакомления граждан с основными целями, задачами и приоритетными направлениями бюджетной политики Широковского сельского поселения, планируемыми и достигнутыми результатами использования бюджетных ассигнований.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Надеемся, что представление бюджета в понятной и доступной форме повысит уровень общественного участия жителей в бюджетном процессе Широковского сельского поселения.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«Бюджет для граждан подготовлен администрацией Широковского сельского поселения Фурмановского муниципального района.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/>
              <a:t>Место нахождения: Ивановская область, Фурмановский район, село Широково, д.40</a:t>
            </a:r>
          </a:p>
          <a:p>
            <a:r>
              <a:rPr lang="ru-RU" sz="1600" dirty="0" smtClean="0"/>
              <a:t>Телефон: (49341) 95-1-34, 95-1-25</a:t>
            </a:r>
          </a:p>
          <a:p>
            <a:r>
              <a:rPr lang="ru-RU" sz="1600" dirty="0" smtClean="0"/>
              <a:t>Факс: (49341)  95-1-34</a:t>
            </a:r>
          </a:p>
          <a:p>
            <a:r>
              <a:rPr lang="ru-RU" sz="1600" dirty="0" smtClean="0"/>
              <a:t>Адрес электронной почты: </a:t>
            </a:r>
            <a:r>
              <a:rPr lang="en-US" sz="1600" dirty="0" err="1" smtClean="0">
                <a:solidFill>
                  <a:srgbClr val="FF0000"/>
                </a:solidFill>
              </a:rPr>
              <a:t>shirokovo</a:t>
            </a:r>
            <a:r>
              <a:rPr lang="ru-RU" sz="1600" dirty="0" smtClean="0">
                <a:solidFill>
                  <a:srgbClr val="FF0000"/>
                </a:solidFill>
              </a:rPr>
              <a:t>@</a:t>
            </a:r>
            <a:r>
              <a:rPr lang="en-US" sz="1600" dirty="0" err="1" smtClean="0">
                <a:solidFill>
                  <a:srgbClr val="FF0000"/>
                </a:solidFill>
              </a:rPr>
              <a:t>bk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  <a:r>
              <a:rPr lang="en-US" sz="1600" dirty="0" err="1" smtClean="0">
                <a:solidFill>
                  <a:srgbClr val="FF0000"/>
                </a:solidFill>
              </a:rPr>
              <a:t>ru</a:t>
            </a:r>
            <a:endParaRPr lang="ru-RU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765808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Расходы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476af95ca187019ad1c1d6bf32cbea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395141" cy="35890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Бюджет Широковского сельского поселения формируется в рамках   муниципальных программ и непрограммных направлений деятельности.</a:t>
            </a:r>
          </a:p>
          <a:p>
            <a:pPr>
              <a:buNone/>
            </a:pPr>
            <a:r>
              <a:rPr lang="ru-RU" sz="1600" dirty="0" smtClean="0">
                <a:cs typeface="Times New Roman" pitchFamily="18" charset="0"/>
              </a:rPr>
              <a:t>В 2019 году и плановом периоде 2020-2021 </a:t>
            </a:r>
            <a:r>
              <a:rPr lang="ru-RU" sz="1600" dirty="0" err="1" smtClean="0">
                <a:cs typeface="Times New Roman" pitchFamily="18" charset="0"/>
              </a:rPr>
              <a:t>гг</a:t>
            </a:r>
            <a:r>
              <a:rPr lang="ru-RU" sz="1600" dirty="0" smtClean="0">
                <a:cs typeface="Times New Roman" pitchFamily="18" charset="0"/>
              </a:rPr>
              <a:t> планируется реализация четырех муниципальных программ: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1852475"/>
              </p:ext>
            </p:extLst>
          </p:nvPr>
        </p:nvGraphicFramePr>
        <p:xfrm>
          <a:off x="539551" y="1484785"/>
          <a:ext cx="8104413" cy="3432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5389"/>
                <a:gridCol w="1243008"/>
                <a:gridCol w="1243008"/>
                <a:gridCol w="1243008"/>
              </a:tblGrid>
              <a:tr h="2880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программа «Совершенствование местного самоуправления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1996,4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1986,4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1986,4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«Развитие культуры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2764,8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34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Муниципальная программа «Обеспечение безопасности граждан на территории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Широковского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сельского поселения Фурмановского муниципального района»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4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Муниципальная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программа</a:t>
                      </a:r>
                      <a:r>
                        <a:rPr lang="ru-RU" sz="1400" baseline="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Благоустройство и уличное освещение Широковского сельского поселения Фурмановского муниципального района</a:t>
                      </a:r>
                      <a:r>
                        <a:rPr lang="ru-RU" sz="1400" b="0" dirty="0" smtClean="0"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</a:t>
                      </a:r>
                      <a:endParaRPr lang="ru-RU" sz="1400" b="0" dirty="0"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664,0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471,0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471,0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5572690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Непрограммные направления расходов составляют </a:t>
            </a:r>
          </a:p>
          <a:p>
            <a:r>
              <a:rPr lang="ru-RU" sz="1200" dirty="0" smtClean="0"/>
              <a:t>2019 год – 1944,0 тыс. рублей или 37% от общего объема расходов бюджета.</a:t>
            </a:r>
          </a:p>
          <a:p>
            <a:r>
              <a:rPr lang="ru-RU" sz="1200" dirty="0" smtClean="0"/>
              <a:t>2020 год – 1944,0 </a:t>
            </a:r>
            <a:r>
              <a:rPr lang="ru-RU" sz="1200" dirty="0" err="1" smtClean="0"/>
              <a:t>тыс.рублей</a:t>
            </a:r>
            <a:r>
              <a:rPr lang="ru-RU" sz="1200" dirty="0" smtClean="0"/>
              <a:t> или 29% от общего объема расходов бюджета.</a:t>
            </a:r>
          </a:p>
          <a:p>
            <a:r>
              <a:rPr lang="ru-RU" sz="1200" dirty="0" smtClean="0"/>
              <a:t>2021 год – 1944,0 </a:t>
            </a:r>
            <a:r>
              <a:rPr lang="ru-RU" sz="1200" dirty="0" err="1"/>
              <a:t>тыс.рублей</a:t>
            </a:r>
            <a:r>
              <a:rPr lang="ru-RU" sz="1200" dirty="0"/>
              <a:t> </a:t>
            </a:r>
            <a:r>
              <a:rPr lang="ru-RU" sz="1200" dirty="0" smtClean="0"/>
              <a:t>или 30% от общего объема расходов бюджета.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6938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01775175"/>
              </p:ext>
            </p:extLst>
          </p:nvPr>
        </p:nvGraphicFramePr>
        <p:xfrm>
          <a:off x="717499" y="2060848"/>
          <a:ext cx="784887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784329"/>
            <a:ext cx="75947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«Совершенствование местного </a:t>
            </a:r>
          </a:p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амоуправления Широковского сельского поселения </a:t>
            </a:r>
          </a:p>
          <a:p>
            <a:pPr algn="ctr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Фурмановского муниципального района» 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430393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356474"/>
              </p:ext>
            </p:extLst>
          </p:nvPr>
        </p:nvGraphicFramePr>
        <p:xfrm>
          <a:off x="539550" y="2348880"/>
          <a:ext cx="7218227" cy="351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8394"/>
                <a:gridCol w="766538"/>
                <a:gridCol w="766538"/>
                <a:gridCol w="638781"/>
                <a:gridCol w="702660"/>
                <a:gridCol w="702660"/>
                <a:gridCol w="70265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показателей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2016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2017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2018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2019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2021 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1,75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немуниципальных служащих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1,75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Количество рабочих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Число случаев нарушения установленных сроков выделения средств из резервного фонда администрации Широковского сельского поселения Фурмановского муниципального района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1" y="764704"/>
            <a:ext cx="8498993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/>
              <a:t>Целью реализации муниципальной программы</a:t>
            </a:r>
            <a:r>
              <a:rPr lang="ru-RU" sz="1400" b="1" dirty="0"/>
              <a:t> является обеспечение  деятельности органов </a:t>
            </a:r>
            <a:endParaRPr lang="ru-RU" sz="1400" b="1" dirty="0" smtClean="0"/>
          </a:p>
          <a:p>
            <a:r>
              <a:rPr lang="ru-RU" sz="1400" b="1" dirty="0" smtClean="0"/>
              <a:t>местного </a:t>
            </a:r>
            <a:r>
              <a:rPr lang="ru-RU" sz="1400" b="1" dirty="0"/>
              <a:t>самоуправления:</a:t>
            </a:r>
          </a:p>
          <a:p>
            <a:pPr marL="285750" indent="-285750"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своевременного и полного исполнения расходных обязательств </a:t>
            </a:r>
            <a:r>
              <a:rPr lang="ru-RU" sz="1400" b="1" dirty="0" smtClean="0"/>
              <a:t>Широковского </a:t>
            </a:r>
          </a:p>
          <a:p>
            <a:r>
              <a:rPr lang="ru-RU" sz="1400" b="1" dirty="0" smtClean="0"/>
              <a:t>сельского </a:t>
            </a:r>
            <a:r>
              <a:rPr lang="ru-RU" sz="1400" b="1" dirty="0"/>
              <a:t>поселения Фурмановского муниципального района.</a:t>
            </a:r>
          </a:p>
          <a:p>
            <a:r>
              <a:rPr lang="ru-RU" sz="1400" b="1" dirty="0"/>
              <a:t>Целевые показатели, характеризующие ожидаемые результаты реализации программы, в том </a:t>
            </a:r>
            <a:endParaRPr lang="ru-RU" sz="1400" b="1" dirty="0" smtClean="0"/>
          </a:p>
          <a:p>
            <a:r>
              <a:rPr lang="ru-RU" sz="1400" b="1" dirty="0" smtClean="0"/>
              <a:t>числе </a:t>
            </a:r>
            <a:r>
              <a:rPr lang="ru-RU" sz="1400" b="1" dirty="0"/>
              <a:t>по годам реализации представлены в нижеследующей таблице: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49293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865038200"/>
              </p:ext>
            </p:extLst>
          </p:nvPr>
        </p:nvGraphicFramePr>
        <p:xfrm>
          <a:off x="549345" y="3380224"/>
          <a:ext cx="8064896" cy="30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92322" y="1412776"/>
            <a:ext cx="811887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Сохранение культурных ценностей и традиций,</a:t>
            </a:r>
          </a:p>
          <a:p>
            <a:pPr algn="just"/>
            <a:r>
              <a:rPr lang="ru-RU" sz="1400" b="1" dirty="0" smtClean="0"/>
              <a:t> материального и нематериального наследия культуры </a:t>
            </a:r>
          </a:p>
          <a:p>
            <a:pPr algn="just"/>
            <a:r>
              <a:rPr lang="ru-RU" sz="1400" b="1" dirty="0" smtClean="0"/>
              <a:t>России, поддержка молодёжи, любительского художественного творчества, другой творческой инициативы, социально-</a:t>
            </a:r>
            <a:r>
              <a:rPr lang="ru-RU" sz="1400" b="1" dirty="0" err="1" smtClean="0"/>
              <a:t>культурной,спортивной</a:t>
            </a:r>
            <a:r>
              <a:rPr lang="ru-RU" sz="1400" b="1" dirty="0" smtClean="0"/>
              <a:t> активности населения, организации его отдыха и досуга, обеспечение библиотечного обслуживания с учетом потребностей и интересов возрастных групп, содействие образованию и воспитанию, укрепление материально-технической базы учреждений культуры</a:t>
            </a:r>
            <a:endParaRPr lang="ru-RU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880" y="332656"/>
            <a:ext cx="53540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Муниципальная программа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«Развитие культуры Широковского сельского 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поселения Фурмановского муниципального</a:t>
            </a: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Района Ивановской области»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283306"/>
            <a:ext cx="2518038" cy="190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4639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559328"/>
              </p:ext>
            </p:extLst>
          </p:nvPr>
        </p:nvGraphicFramePr>
        <p:xfrm>
          <a:off x="467544" y="1196752"/>
          <a:ext cx="7598926" cy="604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4"/>
                <a:gridCol w="576064"/>
                <a:gridCol w="648072"/>
                <a:gridCol w="576064"/>
                <a:gridCol w="576064"/>
                <a:gridCol w="576064"/>
                <a:gridCol w="576064"/>
                <a:gridCol w="61415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Ед.измерения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2016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2017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2018год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sz="1200" dirty="0" smtClean="0"/>
                        <a:t>2019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2020 год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2021 год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учреждений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организациях культуры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155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165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среднегодового числа лиц, проводящих</a:t>
                      </a:r>
                      <a:r>
                        <a:rPr lang="ru-RU" sz="1200" baseline="0" dirty="0" smtClean="0"/>
                        <a:t> досуг в клубных формированиях на постоянной основе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лиц, принимающих участие в выездных фестивалях организаций культуры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коллективов, принимающих</a:t>
                      </a:r>
                      <a:r>
                        <a:rPr lang="ru-RU" sz="1200" baseline="0" dirty="0" smtClean="0"/>
                        <a:t> участие в выездных фестивалях и конкурсах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ед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посещений взрослыми и детьми библиотеки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2005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числа мероприятий культурно-досугового характера, проводимых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меропр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77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80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количества зарегистрированных</a:t>
                      </a:r>
                      <a:r>
                        <a:rPr lang="ru-RU" sz="1200" baseline="0" dirty="0" smtClean="0"/>
                        <a:t> пользователей в библиотеке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чел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254</a:t>
                      </a:r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книговыдачи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/>
                        <a:t>экз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5001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5001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5004</a:t>
                      </a:r>
                      <a:endParaRPr lang="ru-RU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Увеличение охвата библиотечного обслуживания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%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35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39552" y="692696"/>
            <a:ext cx="6151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Целевые показатели развития сферы культуры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5915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048" y="330896"/>
            <a:ext cx="6853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«Обеспечение безопасности граждан на территории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4693" y="1628800"/>
            <a:ext cx="84176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создание необходимых условий для укрепления безопасности населения на </a:t>
            </a:r>
          </a:p>
          <a:p>
            <a:r>
              <a:rPr lang="ru-RU" sz="1400" b="1" dirty="0"/>
              <a:t>т</a:t>
            </a:r>
            <a:r>
              <a:rPr lang="ru-RU" sz="1400" b="1" dirty="0" smtClean="0"/>
              <a:t>ерритории Широковского сельского поселения, организация первичных мер пожарной </a:t>
            </a:r>
          </a:p>
          <a:p>
            <a:r>
              <a:rPr lang="ru-RU" sz="1400" b="1" dirty="0"/>
              <a:t>б</a:t>
            </a:r>
            <a:r>
              <a:rPr lang="ru-RU" sz="1400" b="1" dirty="0" smtClean="0"/>
              <a:t>езопасности.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4693" y="2336686"/>
            <a:ext cx="7892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278850"/>
              </p:ext>
            </p:extLst>
          </p:nvPr>
        </p:nvGraphicFramePr>
        <p:xfrm>
          <a:off x="274389" y="2708920"/>
          <a:ext cx="8386268" cy="110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323"/>
                <a:gridCol w="3061047"/>
                <a:gridCol w="882994"/>
                <a:gridCol w="765261"/>
                <a:gridCol w="941860"/>
                <a:gridCol w="765261"/>
                <a:gridCol w="765261"/>
                <a:gridCol w="76526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2016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2017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2018</a:t>
                      </a:r>
                    </a:p>
                    <a:p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2019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2021 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Число случаев</a:t>
                      </a:r>
                      <a:r>
                        <a:rPr lang="ru-RU" sz="1400" baseline="0" dirty="0" smtClean="0"/>
                        <a:t> возникновения ЧС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309698876"/>
              </p:ext>
            </p:extLst>
          </p:nvPr>
        </p:nvGraphicFramePr>
        <p:xfrm>
          <a:off x="274388" y="4077072"/>
          <a:ext cx="8618091" cy="262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35740"/>
            <a:ext cx="1734054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803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76672"/>
            <a:ext cx="6576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Муниципальная программа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«Благоустройство и уличное освещение </a:t>
            </a:r>
          </a:p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Широковского сельского поселения Фурмановского муниципального района»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7933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u="sng" dirty="0" smtClean="0"/>
              <a:t>Цель программы</a:t>
            </a:r>
            <a:r>
              <a:rPr lang="ru-RU" sz="1400" b="1" dirty="0" smtClean="0"/>
              <a:t>: развитие сети уличного освещения, комплексное решение проблемы </a:t>
            </a:r>
          </a:p>
          <a:p>
            <a:r>
              <a:rPr lang="ru-RU" sz="1400" b="1" dirty="0" smtClean="0"/>
              <a:t>благоустройства населенных пунктов сельского поселения</a:t>
            </a:r>
          </a:p>
          <a:p>
            <a:r>
              <a:rPr lang="ru-RU" sz="1400" b="1" dirty="0" smtClean="0"/>
              <a:t>Целевые показатели, характеризующие ожидаемые результаты реализации программы:</a:t>
            </a:r>
            <a:endParaRPr lang="ru-RU" sz="1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784439"/>
              </p:ext>
            </p:extLst>
          </p:nvPr>
        </p:nvGraphicFramePr>
        <p:xfrm>
          <a:off x="323526" y="2636912"/>
          <a:ext cx="8496949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786"/>
                <a:gridCol w="2735317"/>
                <a:gridCol w="989370"/>
                <a:gridCol w="931171"/>
                <a:gridCol w="872974"/>
                <a:gridCol w="814777"/>
                <a:gridCol w="814777"/>
                <a:gridCol w="8147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 п/п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Наименование показателя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2016 </a:t>
                      </a:r>
                    </a:p>
                    <a:p>
                      <a:pPr algn="ctr"/>
                      <a:r>
                        <a:rPr lang="ru-RU" sz="1400" dirty="0" smtClean="0"/>
                        <a:t>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2017</a:t>
                      </a:r>
                    </a:p>
                    <a:p>
                      <a:pPr algn="ctr"/>
                      <a:r>
                        <a:rPr lang="ru-RU" sz="1400" dirty="0" smtClean="0"/>
                        <a:t>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2018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2019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2020 год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2021 год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Число светильников уличного освещения,</a:t>
                      </a:r>
                      <a:r>
                        <a:rPr lang="ru-RU" sz="1400" baseline="0" dirty="0" smtClean="0"/>
                        <a:t> единиц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80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/>
                        <a:t>Общий объем потребляемой электрической энергии, тыс. Квт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62,4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72,6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682425917"/>
              </p:ext>
            </p:extLst>
          </p:nvPr>
        </p:nvGraphicFramePr>
        <p:xfrm>
          <a:off x="323528" y="4365104"/>
          <a:ext cx="8496944" cy="23358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27518"/>
            <a:ext cx="2376264" cy="1349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274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2019 год и плановый период 2020-2021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536157"/>
              </p:ext>
            </p:extLst>
          </p:nvPr>
        </p:nvGraphicFramePr>
        <p:xfrm>
          <a:off x="500034" y="1988840"/>
          <a:ext cx="8143933" cy="4368512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831606"/>
                <a:gridCol w="4258351"/>
                <a:gridCol w="1017992"/>
                <a:gridCol w="1017992"/>
                <a:gridCol w="1017992"/>
              </a:tblGrid>
              <a:tr h="31080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0102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625,6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625,6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625,6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0104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1369,7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1359,7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1359,7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31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0105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Судебная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система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0106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Обеспечение деятельности финансовых, налоговых и таможенных органов и органов финансового (финансово-бюджетного) надзора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0111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Резервные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фонды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0113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Другие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350,9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350,9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350,9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2347,7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2337,7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2337,7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500174"/>
            <a:ext cx="350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/>
                <a:ea typeface="Times New Roman"/>
                <a:cs typeface="Times New Roman"/>
              </a:rPr>
              <a:t>Общегосударственные вопросы</a:t>
            </a:r>
            <a:endParaRPr lang="ru-RU" dirty="0">
              <a:solidFill>
                <a:srgbClr val="FFFF0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932529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2019год и плановый период 2020-2021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43031"/>
              </p:ext>
            </p:extLst>
          </p:nvPr>
        </p:nvGraphicFramePr>
        <p:xfrm>
          <a:off x="571472" y="1791650"/>
          <a:ext cx="8001057" cy="15951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976192"/>
                <a:gridCol w="4024469"/>
                <a:gridCol w="1000132"/>
                <a:gridCol w="1000132"/>
                <a:gridCol w="1000132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0203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Мобилизационная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 вневойсковая подготовка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80,2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80,2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00034" y="1434460"/>
            <a:ext cx="2629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оборона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081509"/>
              </p:ext>
            </p:extLst>
          </p:nvPr>
        </p:nvGraphicFramePr>
        <p:xfrm>
          <a:off x="611561" y="4293095"/>
          <a:ext cx="7960967" cy="1522457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08111"/>
                <a:gridCol w="3994496"/>
                <a:gridCol w="986120"/>
                <a:gridCol w="986120"/>
                <a:gridCol w="986120"/>
              </a:tblGrid>
              <a:tr h="28803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8032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0310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Обеспечение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пожарной безопасности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31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3488296"/>
            <a:ext cx="7051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841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194" y="332656"/>
            <a:ext cx="8257717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Широковское сельское поселение расположено в центральной части Фурмановского муниципального района Ивановской области. На севере оно граничит с </a:t>
            </a:r>
            <a:r>
              <a:rPr lang="ru-RU" sz="1400" dirty="0" err="1" smtClean="0">
                <a:solidFill>
                  <a:prstClr val="white"/>
                </a:solidFill>
              </a:rPr>
              <a:t>Нерехтским</a:t>
            </a:r>
            <a:r>
              <a:rPr lang="ru-RU" sz="1400" dirty="0" smtClean="0">
                <a:solidFill>
                  <a:prstClr val="white"/>
                </a:solidFill>
              </a:rPr>
              <a:t> районом Костромской области, с запада примыкает к землям </a:t>
            </a:r>
            <a:r>
              <a:rPr lang="ru-RU" sz="1400" dirty="0" err="1" smtClean="0">
                <a:solidFill>
                  <a:prstClr val="white"/>
                </a:solidFill>
              </a:rPr>
              <a:t>Хромцовского</a:t>
            </a:r>
            <a:r>
              <a:rPr lang="ru-RU" sz="1400" dirty="0" smtClean="0">
                <a:solidFill>
                  <a:prstClr val="white"/>
                </a:solidFill>
              </a:rPr>
              <a:t> сельского поселения, на юге граничит с Ивановским районом, на востоке с </a:t>
            </a:r>
            <a:r>
              <a:rPr lang="ru-RU" sz="1400" dirty="0" err="1" smtClean="0">
                <a:solidFill>
                  <a:prstClr val="white"/>
                </a:solidFill>
              </a:rPr>
              <a:t>Панинским</a:t>
            </a:r>
            <a:r>
              <a:rPr lang="ru-RU" sz="1400" dirty="0" smtClean="0">
                <a:solidFill>
                  <a:prstClr val="white"/>
                </a:solidFill>
              </a:rPr>
              <a:t> и </a:t>
            </a:r>
            <a:r>
              <a:rPr lang="ru-RU" sz="1400" dirty="0" err="1" smtClean="0">
                <a:solidFill>
                  <a:prstClr val="white"/>
                </a:solidFill>
              </a:rPr>
              <a:t>Иванковским</a:t>
            </a:r>
            <a:r>
              <a:rPr lang="ru-RU" sz="1400" dirty="0" smtClean="0">
                <a:solidFill>
                  <a:prstClr val="white"/>
                </a:solidFill>
              </a:rPr>
              <a:t> сельскими поселениями и с городским поселением города Фурманова.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Протяженность сельского поселения с севера на юг 40,5 км, с запада на восток 27,6 км.        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Широковская сельская администрация была образована в 1924 году и носила следующие названия: 1924-1933 Исполнительный комитет Широковского сельсовета </a:t>
            </a:r>
            <a:r>
              <a:rPr lang="ru-RU" sz="1400" dirty="0" err="1" smtClean="0">
                <a:solidFill>
                  <a:prstClr val="white"/>
                </a:solidFill>
              </a:rPr>
              <a:t>рабочи</a:t>
            </a:r>
            <a:r>
              <a:rPr lang="ru-RU" sz="1400" dirty="0" smtClean="0">
                <a:solidFill>
                  <a:prstClr val="white"/>
                </a:solidFill>
              </a:rPr>
              <a:t> крестьянских и красноармейских депутатов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района; 1936-1963- Исполнительный комитет Широковского сельского Совета депутатов трудящихся </a:t>
            </a:r>
            <a:r>
              <a:rPr lang="ru-RU" sz="1400" dirty="0" err="1" smtClean="0">
                <a:solidFill>
                  <a:prstClr val="white"/>
                </a:solidFill>
              </a:rPr>
              <a:t>Середского</a:t>
            </a:r>
            <a:r>
              <a:rPr lang="ru-RU" sz="1400" dirty="0" smtClean="0">
                <a:solidFill>
                  <a:prstClr val="white"/>
                </a:solidFill>
              </a:rPr>
              <a:t> района, </a:t>
            </a:r>
            <a:r>
              <a:rPr lang="ru-RU" sz="1400" dirty="0">
                <a:solidFill>
                  <a:prstClr val="white"/>
                </a:solidFill>
              </a:rPr>
              <a:t>1963-1977-  Исполнительный комитет Широковского сельского Совета депутатов </a:t>
            </a:r>
            <a:r>
              <a:rPr lang="ru-RU" sz="1400" dirty="0" smtClean="0">
                <a:solidFill>
                  <a:prstClr val="white"/>
                </a:solidFill>
              </a:rPr>
              <a:t>трудящихся; 1977-1993- Исполнительный комитет Широковского сельского Совета. С 1993 – Широковская сельская администрация. С 1 января 2006 года Законом Ивановской области « О городском и сельских поселений в </a:t>
            </a:r>
            <a:r>
              <a:rPr lang="ru-RU" sz="1400" dirty="0" err="1" smtClean="0">
                <a:solidFill>
                  <a:prstClr val="white"/>
                </a:solidFill>
              </a:rPr>
              <a:t>Фурмановском</a:t>
            </a:r>
            <a:r>
              <a:rPr lang="ru-RU" sz="1400" dirty="0" smtClean="0">
                <a:solidFill>
                  <a:prstClr val="white"/>
                </a:solidFill>
              </a:rPr>
              <a:t> муниципальном районе» № 51-ОЗ, 05 февраля 2005г. Образовано Широковское сельское поселение.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Расстояние от административного центра поселения с. Широково до г. Фурманова 6 км. </a:t>
            </a:r>
            <a:r>
              <a:rPr lang="ru-RU" sz="1400" dirty="0">
                <a:solidFill>
                  <a:prstClr val="white"/>
                </a:solidFill>
              </a:rPr>
              <a:t>п</a:t>
            </a:r>
            <a:r>
              <a:rPr lang="ru-RU" sz="1400" dirty="0" smtClean="0">
                <a:solidFill>
                  <a:prstClr val="white"/>
                </a:solidFill>
              </a:rPr>
              <a:t>о автотранспортной дороге. </a:t>
            </a:r>
          </a:p>
          <a:p>
            <a:pPr algn="just"/>
            <a:r>
              <a:rPr lang="ru-RU" sz="1600" dirty="0" smtClean="0">
                <a:solidFill>
                  <a:prstClr val="white"/>
                </a:solidFill>
              </a:rPr>
              <a:t>      </a:t>
            </a:r>
            <a:r>
              <a:rPr lang="ru-RU" sz="1400" dirty="0" smtClean="0">
                <a:solidFill>
                  <a:prstClr val="white"/>
                </a:solidFill>
              </a:rPr>
              <a:t>Площадь равна 176,83 </a:t>
            </a:r>
            <a:r>
              <a:rPr lang="ru-RU" sz="1400" dirty="0" err="1" smtClean="0">
                <a:solidFill>
                  <a:prstClr val="white"/>
                </a:solidFill>
              </a:rPr>
              <a:t>кв.км</a:t>
            </a:r>
            <a:r>
              <a:rPr lang="ru-RU" sz="1400" dirty="0" smtClean="0">
                <a:solidFill>
                  <a:prstClr val="white"/>
                </a:solidFill>
              </a:rPr>
              <a:t>., что составляет 21,3% от общей площади Фурмановского района.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В состав территории поселения входит 26 населенных пунктов: деревни </a:t>
            </a:r>
            <a:r>
              <a:rPr lang="ru-RU" sz="1400" dirty="0" err="1" smtClean="0">
                <a:solidFill>
                  <a:prstClr val="white"/>
                </a:solidFill>
              </a:rPr>
              <a:t>Акульцево</a:t>
            </a:r>
            <a:r>
              <a:rPr lang="ru-RU" sz="1400" dirty="0" smtClean="0">
                <a:solidFill>
                  <a:prstClr val="white"/>
                </a:solidFill>
              </a:rPr>
              <a:t>, Алексино, Баскаково, Верино, Головино, Голчаново, Деревеньки, </a:t>
            </a:r>
            <a:r>
              <a:rPr lang="ru-RU" sz="1400" dirty="0" err="1" smtClean="0">
                <a:solidFill>
                  <a:prstClr val="white"/>
                </a:solidFill>
              </a:rPr>
              <a:t>Душилово</a:t>
            </a:r>
            <a:r>
              <a:rPr lang="ru-RU" sz="1400" dirty="0" smtClean="0">
                <a:solidFill>
                  <a:prstClr val="white"/>
                </a:solidFill>
              </a:rPr>
              <a:t>, Земляничный, Исаевское, </a:t>
            </a:r>
            <a:r>
              <a:rPr lang="ru-RU" sz="1400" dirty="0" err="1" smtClean="0">
                <a:solidFill>
                  <a:prstClr val="white"/>
                </a:solidFill>
              </a:rPr>
              <a:t>Каргашино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, Климово, Косогоры, </a:t>
            </a:r>
            <a:r>
              <a:rPr lang="ru-RU" sz="1400" dirty="0" err="1" smtClean="0">
                <a:solidFill>
                  <a:prstClr val="white"/>
                </a:solidFill>
              </a:rPr>
              <a:t>Морозово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Паньково</a:t>
            </a:r>
            <a:r>
              <a:rPr lang="ru-RU" sz="1400" dirty="0" smtClean="0">
                <a:solidFill>
                  <a:prstClr val="white"/>
                </a:solidFill>
              </a:rPr>
              <a:t>, Первое Мая, </a:t>
            </a:r>
            <a:r>
              <a:rPr lang="ru-RU" sz="1400" dirty="0" err="1" smtClean="0">
                <a:solidFill>
                  <a:prstClr val="white"/>
                </a:solidFill>
              </a:rPr>
              <a:t>Петрушиха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Пяльцево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Реутово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Твердислово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Цветаево</a:t>
            </a:r>
            <a:r>
              <a:rPr lang="ru-RU" sz="1400" dirty="0" smtClean="0">
                <a:solidFill>
                  <a:prstClr val="white"/>
                </a:solidFill>
              </a:rPr>
              <a:t>, села Широково,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, </a:t>
            </a:r>
            <a:r>
              <a:rPr lang="ru-RU" sz="1400" dirty="0" err="1" smtClean="0">
                <a:solidFill>
                  <a:prstClr val="white"/>
                </a:solidFill>
              </a:rPr>
              <a:t>Михальково</a:t>
            </a:r>
            <a:r>
              <a:rPr lang="ru-RU" sz="1400" dirty="0" smtClean="0">
                <a:solidFill>
                  <a:prstClr val="white"/>
                </a:solidFill>
              </a:rPr>
              <a:t>, Никольское.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На территории поселения имеется два храма: храм Всех Святых в с. Широково и церковь Свято-</a:t>
            </a:r>
            <a:r>
              <a:rPr lang="ru-RU" sz="1400" dirty="0" err="1" smtClean="0">
                <a:solidFill>
                  <a:prstClr val="white"/>
                </a:solidFill>
              </a:rPr>
              <a:t>Димитриевская</a:t>
            </a:r>
            <a:r>
              <a:rPr lang="ru-RU" sz="1400" dirty="0" smtClean="0">
                <a:solidFill>
                  <a:prstClr val="white"/>
                </a:solidFill>
              </a:rPr>
              <a:t>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dirty="0" smtClean="0">
                <a:solidFill>
                  <a:prstClr val="white"/>
                </a:solidFill>
              </a:rPr>
              <a:t>.</a:t>
            </a: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 В с. Широково 9 мая 2005 года открыт памятник землякам, погибшим в годы Великой Отечественной Войны, заложена аллея Славы.</a:t>
            </a:r>
          </a:p>
          <a:p>
            <a:pPr algn="just"/>
            <a:r>
              <a:rPr lang="ru-RU" sz="1400" dirty="0">
                <a:solidFill>
                  <a:prstClr val="white"/>
                </a:solidFill>
              </a:rPr>
              <a:t> </a:t>
            </a:r>
            <a:r>
              <a:rPr lang="ru-RU" sz="1400" dirty="0" smtClean="0">
                <a:solidFill>
                  <a:prstClr val="white"/>
                </a:solidFill>
              </a:rPr>
              <a:t>      В </a:t>
            </a:r>
            <a:r>
              <a:rPr lang="ru-RU" sz="1400" dirty="0" err="1" smtClean="0">
                <a:solidFill>
                  <a:prstClr val="white"/>
                </a:solidFill>
              </a:rPr>
              <a:t>Широковской</a:t>
            </a:r>
            <a:r>
              <a:rPr lang="ru-RU" sz="1400" dirty="0" smtClean="0">
                <a:solidFill>
                  <a:prstClr val="white"/>
                </a:solidFill>
              </a:rPr>
              <a:t> библиотеке располагается музей поэта М.А. Дудина – уроженца д. </a:t>
            </a:r>
            <a:r>
              <a:rPr lang="ru-RU" sz="1400" dirty="0" err="1" smtClean="0">
                <a:solidFill>
                  <a:prstClr val="white"/>
                </a:solidFill>
              </a:rPr>
              <a:t>Клевнево</a:t>
            </a:r>
            <a:r>
              <a:rPr lang="ru-RU" sz="1400" dirty="0" smtClean="0">
                <a:solidFill>
                  <a:prstClr val="white"/>
                </a:solidFill>
              </a:rPr>
              <a:t>. Место его захоронения находится в с. </a:t>
            </a:r>
            <a:r>
              <a:rPr lang="ru-RU" sz="1400" dirty="0" err="1" smtClean="0">
                <a:solidFill>
                  <a:prstClr val="white"/>
                </a:solidFill>
              </a:rPr>
              <a:t>Вязовское</a:t>
            </a:r>
            <a:r>
              <a:rPr lang="ru-RU" sz="1400" smtClean="0">
                <a:solidFill>
                  <a:prstClr val="white"/>
                </a:solidFill>
              </a:rPr>
              <a:t>.</a:t>
            </a:r>
            <a:endParaRPr lang="ru-RU" sz="1400" dirty="0" smtClean="0">
              <a:solidFill>
                <a:prstClr val="white"/>
              </a:solidFill>
            </a:endParaRPr>
          </a:p>
          <a:p>
            <a:pPr algn="just"/>
            <a:r>
              <a:rPr lang="ru-RU" sz="1400" dirty="0" smtClean="0">
                <a:solidFill>
                  <a:prstClr val="white"/>
                </a:solidFill>
              </a:rPr>
              <a:t>      </a:t>
            </a:r>
            <a:endParaRPr lang="ru-RU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10955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229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бюджета Широковского сельского поселения  на 2019 год и плановый период 2020-2021 </a:t>
            </a:r>
            <a:r>
              <a:rPr lang="ru-RU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гг</a:t>
            </a:r>
            <a:r>
              <a:rPr lang="ru-RU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основным разделам и подразделам</a:t>
            </a:r>
            <a:endParaRPr lang="ru-RU" sz="1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8348293"/>
              </p:ext>
            </p:extLst>
          </p:nvPr>
        </p:nvGraphicFramePr>
        <p:xfrm>
          <a:off x="467543" y="3717032"/>
          <a:ext cx="7999917" cy="1366520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1033767"/>
                <a:gridCol w="3912174"/>
                <a:gridCol w="1017992"/>
                <a:gridCol w="1017992"/>
                <a:gridCol w="1017992"/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Раздел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latin typeface="Times New Roman"/>
                          <a:ea typeface="Times New Roman"/>
                          <a:cs typeface="Times New Roman"/>
                        </a:rPr>
                        <a:t>Сумма,</a:t>
                      </a:r>
                      <a:r>
                        <a:rPr lang="ru-RU" sz="13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0503</a:t>
                      </a:r>
                      <a:endParaRPr lang="ru-RU" sz="13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Благоустройство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710,0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4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710,0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11560" y="3356992"/>
            <a:ext cx="40930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Жилищно – коммунальное хозяйство</a:t>
            </a:r>
            <a:endParaRPr lang="ru-RU" dirty="0">
              <a:solidFill>
                <a:srgbClr val="FFFF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7895107"/>
              </p:ext>
            </p:extLst>
          </p:nvPr>
        </p:nvGraphicFramePr>
        <p:xfrm>
          <a:off x="395536" y="5526524"/>
          <a:ext cx="8064897" cy="1051560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1728192"/>
                <a:gridCol w="3456384"/>
                <a:gridCol w="960757"/>
                <a:gridCol w="905523"/>
                <a:gridCol w="1014041"/>
              </a:tblGrid>
              <a:tr h="5410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 подраздел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smtClean="0">
                          <a:latin typeface="Times New Roman"/>
                          <a:ea typeface="Times New Roman"/>
                          <a:cs typeface="Times New Roman"/>
                        </a:rPr>
                        <a:t>Сумма, тысяч рублей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4139"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  <a:alpha val="20000"/>
                      </a:schemeClr>
                    </a:solidFill>
                  </a:tcPr>
                </a:tc>
              </a:tr>
              <a:tr h="1841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0801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Культура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2764,0</a:t>
                      </a:r>
                      <a:endParaRPr lang="ru-RU" sz="13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4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95000"/>
                      </a:schemeClr>
                    </a:solidFill>
                  </a:tcPr>
                </a:tc>
              </a:tr>
              <a:tr h="3682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3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2764,0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2163,2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2163,2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24748" y="5157192"/>
            <a:ext cx="352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Культура и кинематография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421864"/>
              </p:ext>
            </p:extLst>
          </p:nvPr>
        </p:nvGraphicFramePr>
        <p:xfrm>
          <a:off x="524748" y="1854116"/>
          <a:ext cx="7935684" cy="135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2916"/>
                <a:gridCol w="3888432"/>
                <a:gridCol w="1008112"/>
                <a:gridCol w="1080120"/>
                <a:gridCol w="936104"/>
              </a:tblGrid>
              <a:tr h="185420">
                <a:tc rowSpan="2"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подраздел</a:t>
                      </a:r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Сумма, тысяч рублей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54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0409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Дорожное хозяйство (дорожные фонды)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2485,0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02057" y="1484784"/>
            <a:ext cx="29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Национальная экономика</a:t>
            </a:r>
            <a:endParaRPr lang="ru-RU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3072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837246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Динамика (структура) расходов бюджета Широковского сельского поселения</a:t>
            </a: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863583"/>
              </p:ext>
            </p:extLst>
          </p:nvPr>
        </p:nvGraphicFramePr>
        <p:xfrm>
          <a:off x="500034" y="1714489"/>
          <a:ext cx="8248430" cy="3710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949"/>
                <a:gridCol w="1875833"/>
                <a:gridCol w="864096"/>
                <a:gridCol w="936104"/>
                <a:gridCol w="1008112"/>
                <a:gridCol w="1008112"/>
                <a:gridCol w="1008112"/>
                <a:gridCol w="1008112"/>
              </a:tblGrid>
              <a:tr h="498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Раздел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2016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2017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исполнено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2018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исполнено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2019 год утверждено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2020 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2021 год план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2580,2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1845,9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2312,3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2347,7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2337,7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2337,7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оборона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60,6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61,0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72,9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987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156,8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178,7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116,1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150,4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763,6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2245,0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2485,0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1485,0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1485,0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4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Жилищно –коммунальное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944,0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570,2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2039,5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710,0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517,0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Культура, кинематография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1993,0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2722,2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3517,6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2764,8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2163,2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Социальная политика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15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ВСЕГО РАСХОДОВ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6498,2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5378,0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10303,4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8538,1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6733,5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6733,5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755576" y="5517232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Социально – значимые расходы в бюджете Широковского</a:t>
            </a:r>
            <a:r>
              <a:rPr kumimoji="0" lang="ru-RU" sz="18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сельского 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поселения в 2019 году и на плановый период 2020 и 2021 годов на планируются.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32740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764704"/>
            <a:ext cx="7688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показатели социально-экономического развития </a:t>
            </a:r>
          </a:p>
          <a:p>
            <a:pPr algn="ctr"/>
            <a:r>
              <a:rPr lang="ru-RU" sz="20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Широковского сельского поселения</a:t>
            </a:r>
            <a:endParaRPr lang="ru-RU" sz="2000" b="1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2615611"/>
              </p:ext>
            </p:extLst>
          </p:nvPr>
        </p:nvGraphicFramePr>
        <p:xfrm>
          <a:off x="251520" y="2060848"/>
          <a:ext cx="856895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4056"/>
                <a:gridCol w="3024336"/>
                <a:gridCol w="792088"/>
                <a:gridCol w="792088"/>
                <a:gridCol w="864096"/>
                <a:gridCol w="864096"/>
                <a:gridCol w="864096"/>
                <a:gridCol w="8640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№ п/п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/>
                    </a:p>
                    <a:p>
                      <a:pPr algn="ctr"/>
                      <a:r>
                        <a:rPr lang="ru-RU" sz="1600" dirty="0" smtClean="0"/>
                        <a:t>Наименование показателя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2016 год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2017 год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2018 год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2019год (утверждено)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2020 год (прогноз)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2021 год (прогноз)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Численность населения среднегодовая, человек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980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972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Уровень безработицы, в процентах</a:t>
                      </a:r>
                      <a:r>
                        <a:rPr lang="ru-RU" sz="1400" baseline="0" dirty="0" smtClean="0"/>
                        <a:t> к трудоспособному населению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0,3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Индекс промышленного</a:t>
                      </a:r>
                      <a:r>
                        <a:rPr lang="ru-RU" sz="1400" baseline="0" dirty="0" smtClean="0"/>
                        <a:t> производства</a:t>
                      </a:r>
                      <a:r>
                        <a:rPr lang="ru-RU" sz="1400" dirty="0" smtClean="0"/>
                        <a:t>, процентов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72,9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71,9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102,7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100,0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Оборот розничной торговли, </a:t>
                      </a:r>
                    </a:p>
                    <a:p>
                      <a:pPr algn="ctr"/>
                      <a:r>
                        <a:rPr lang="ru-RU" sz="1400" dirty="0" smtClean="0"/>
                        <a:t>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150,8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150,7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153,0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158,6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164,7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171,1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Объем продукции сельского хозяйства в хозяйствах всех категорий, млн. руб.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52,2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43,0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37,9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39,9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41,6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43,4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198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428604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8648" y="1459046"/>
            <a:ext cx="8183880" cy="161276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Бюджет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1ca28e4dcd1db95f436b527c04cf64d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43174" y="3214686"/>
            <a:ext cx="450059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cs typeface="Times New Roman" pitchFamily="18" charset="0"/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9" name="Прямая соединительная линия 3"/>
          <p:cNvSpPr/>
          <p:nvPr/>
        </p:nvSpPr>
        <p:spPr>
          <a:xfrm>
            <a:off x="4619275" y="3286123"/>
            <a:ext cx="2482959" cy="639635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477887"/>
                </a:lnTo>
                <a:lnTo>
                  <a:pt x="2923331" y="477887"/>
                </a:lnTo>
                <a:lnTo>
                  <a:pt x="2923331" y="699462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рямая соединительная линия 4"/>
          <p:cNvSpPr/>
          <p:nvPr/>
        </p:nvSpPr>
        <p:spPr>
          <a:xfrm>
            <a:off x="4572789" y="3286124"/>
            <a:ext cx="77666" cy="67013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6485" y="0"/>
                </a:moveTo>
                <a:lnTo>
                  <a:pt x="46485" y="511240"/>
                </a:lnTo>
                <a:lnTo>
                  <a:pt x="45720" y="511240"/>
                </a:lnTo>
                <a:lnTo>
                  <a:pt x="45720" y="732815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ая соединительная линия 5"/>
          <p:cNvSpPr/>
          <p:nvPr/>
        </p:nvSpPr>
        <p:spPr>
          <a:xfrm>
            <a:off x="1695943" y="3286123"/>
            <a:ext cx="2482959" cy="636123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23331" y="0"/>
                </a:moveTo>
                <a:lnTo>
                  <a:pt x="2923331" y="474044"/>
                </a:lnTo>
                <a:lnTo>
                  <a:pt x="0" y="474044"/>
                </a:lnTo>
                <a:lnTo>
                  <a:pt x="0" y="695620"/>
                </a:lnTo>
              </a:path>
            </a:pathLst>
          </a:custGeom>
          <a:noFill/>
        </p:spPr>
        <p:style>
          <a:lnRef idx="2">
            <a:schemeClr val="accent1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Скругленный прямоугольник 11"/>
          <p:cNvSpPr/>
          <p:nvPr/>
        </p:nvSpPr>
        <p:spPr>
          <a:xfrm>
            <a:off x="3423365" y="1767320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3689123" y="2019789"/>
            <a:ext cx="2031511" cy="1388897"/>
            <a:chOff x="3189089" y="545620"/>
            <a:chExt cx="2391816" cy="151880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3189089" y="54562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8"/>
            <p:cNvSpPr/>
            <p:nvPr/>
          </p:nvSpPr>
          <p:spPr>
            <a:xfrm>
              <a:off x="3233573" y="59010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Поступающие в бюджет денежные средства являются </a:t>
              </a:r>
              <a:r>
                <a:rPr lang="ru-RU" sz="1200" b="1" kern="1200" dirty="0" smtClean="0"/>
                <a:t>доходами</a:t>
              </a:r>
              <a:endParaRPr lang="ru-RU" sz="1200" kern="1200" dirty="0"/>
            </a:p>
          </p:txBody>
        </p:sp>
      </p:grpSp>
      <p:sp>
        <p:nvSpPr>
          <p:cNvPr id="17" name="Скругленный прямоугольник 16"/>
          <p:cNvSpPr/>
          <p:nvPr/>
        </p:nvSpPr>
        <p:spPr>
          <a:xfrm>
            <a:off x="500034" y="3981744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8" name="Группа 17"/>
          <p:cNvGrpSpPr/>
          <p:nvPr/>
        </p:nvGrpSpPr>
        <p:grpSpPr>
          <a:xfrm>
            <a:off x="765791" y="4234213"/>
            <a:ext cx="2031511" cy="1388897"/>
            <a:chOff x="265757" y="2760044"/>
            <a:chExt cx="2391816" cy="1518803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265757" y="2760044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Скругленный прямоугольник 11"/>
            <p:cNvSpPr/>
            <p:nvPr/>
          </p:nvSpPr>
          <p:spPr>
            <a:xfrm>
              <a:off x="310241" y="2804528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Налоговые доходы </a:t>
              </a:r>
              <a:r>
                <a:rPr lang="ru-RU" sz="1200" kern="1200" dirty="0" smtClean="0"/>
                <a:t>(часть доходов граждан и организаций, которые они обязаны платить государству)</a:t>
              </a:r>
              <a:endParaRPr lang="ru-RU" sz="1200" kern="1200" dirty="0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422600" y="4018939"/>
            <a:ext cx="2031511" cy="1388897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3" name="Группа 22"/>
          <p:cNvGrpSpPr/>
          <p:nvPr/>
        </p:nvGrpSpPr>
        <p:grpSpPr>
          <a:xfrm>
            <a:off x="3688357" y="4271409"/>
            <a:ext cx="2240965" cy="1657921"/>
            <a:chOff x="3188323" y="2797240"/>
            <a:chExt cx="2391816" cy="1518803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3188323" y="2797240"/>
              <a:ext cx="2391816" cy="151880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Скругленный прямоугольник 14"/>
            <p:cNvSpPr/>
            <p:nvPr/>
          </p:nvSpPr>
          <p:spPr>
            <a:xfrm>
              <a:off x="3232807" y="2841724"/>
              <a:ext cx="2302848" cy="14298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Неналоговые доходы </a:t>
              </a:r>
              <a:r>
                <a:rPr lang="ru-RU" sz="1200" kern="1200" dirty="0" smtClean="0"/>
                <a:t>(платежи в виде штрафов, санкций за нарушение законодательства, платежи за пользование имуществом государства, средства самообложения граждан)</a:t>
              </a:r>
              <a:endParaRPr lang="ru-RU" sz="1200" kern="1200" dirty="0"/>
            </a:p>
          </p:txBody>
        </p:sp>
      </p:grpSp>
      <p:sp>
        <p:nvSpPr>
          <p:cNvPr id="26" name="Скругленный прямоугольник 25"/>
          <p:cNvSpPr/>
          <p:nvPr/>
        </p:nvSpPr>
        <p:spPr>
          <a:xfrm>
            <a:off x="6346697" y="3985586"/>
            <a:ext cx="2031511" cy="1262646"/>
          </a:xfrm>
          <a:prstGeom prst="roundRect">
            <a:avLst>
              <a:gd name="adj" fmla="val 1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27" name="Группа 26"/>
          <p:cNvGrpSpPr/>
          <p:nvPr/>
        </p:nvGrpSpPr>
        <p:grpSpPr>
          <a:xfrm>
            <a:off x="6500827" y="4238056"/>
            <a:ext cx="2143140" cy="1548398"/>
            <a:chOff x="6112421" y="2763887"/>
            <a:chExt cx="2391816" cy="1380744"/>
          </a:xfrm>
        </p:grpSpPr>
        <p:sp>
          <p:nvSpPr>
            <p:cNvPr id="28" name="Скругленный прямоугольник 27"/>
            <p:cNvSpPr/>
            <p:nvPr/>
          </p:nvSpPr>
          <p:spPr>
            <a:xfrm>
              <a:off x="6112421" y="2763887"/>
              <a:ext cx="2391816" cy="138074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Скругленный прямоугольник 17"/>
            <p:cNvSpPr/>
            <p:nvPr/>
          </p:nvSpPr>
          <p:spPr>
            <a:xfrm>
              <a:off x="6152862" y="2804328"/>
              <a:ext cx="2310934" cy="129986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5720" tIns="45720" rIns="45720" bIns="4572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b="1" kern="1200" dirty="0" smtClean="0"/>
                <a:t>Безвозмездные поступления </a:t>
              </a:r>
            </a:p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200" kern="1200" dirty="0" smtClean="0"/>
                <a:t>(средства, которые поступают в бюджет безвозмездно из других бюджетов, а также от юридических и физических лиц)</a:t>
              </a:r>
              <a:endParaRPr lang="ru-RU" sz="1200" kern="12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10083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Выплачиваемые из бюджета денежные средства называются </a:t>
            </a:r>
            <a:r>
              <a:rPr lang="ru-RU" b="1" dirty="0" smtClean="0">
                <a:solidFill>
                  <a:schemeClr val="accent1"/>
                </a:solidFill>
              </a:rPr>
              <a:t>расходами</a:t>
            </a:r>
            <a:r>
              <a:rPr lang="ru-RU" b="1" dirty="0" smtClean="0"/>
              <a:t> </a:t>
            </a:r>
            <a:r>
              <a:rPr lang="ru-RU" dirty="0" smtClean="0"/>
              <a:t>бюджета.</a:t>
            </a:r>
          </a:p>
          <a:p>
            <a:endParaRPr lang="ru-RU" dirty="0"/>
          </a:p>
        </p:txBody>
      </p:sp>
      <p:pic>
        <p:nvPicPr>
          <p:cNvPr id="4" name="Рисунок 3" descr="budge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286124"/>
            <a:ext cx="4854791" cy="2945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Рисунок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60889" y="3048607"/>
            <a:ext cx="2822222" cy="1721224"/>
          </a:xfrm>
        </p:spPr>
      </p:pic>
      <p:sp>
        <p:nvSpPr>
          <p:cNvPr id="5" name="TextBox 4"/>
          <p:cNvSpPr txBox="1"/>
          <p:nvPr/>
        </p:nvSpPr>
        <p:spPr>
          <a:xfrm>
            <a:off x="6286512" y="2000240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сли расходная часть бюджета превышает доходную, то бюджет формируется с</a:t>
            </a:r>
          </a:p>
          <a:p>
            <a:pPr algn="ctr"/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ДЕФИЦИТОМ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0034" y="2071678"/>
            <a:ext cx="2357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ревышение доходов над расходами образует положительный остаток бюджета </a:t>
            </a:r>
          </a:p>
          <a:p>
            <a:pPr algn="ctr"/>
            <a:r>
              <a:rPr lang="ru-RU" altLang="ru-RU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18388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Основные понятия и термины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>
            <a:noAutofit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Муниципальный долг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обязательства, возникающие из муниципальных заимствований, гарантий по обязательствам третьих лиц, другие обязательства в соответствии с видами долговых обязательств, принятые на себя муниципальным образованием.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Межбюджетные трансферты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средства, предоставляемые одним бюджетом бюджетной системы Российской Федерации другому бюджету Российской Федерации.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Дотации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Муниципальная программа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комплекс мероприятий, увязанных по ресурсам, срокам и исполнителям, направленных на достижение целей социально-экономического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уляпинского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сельского поселения в определенной сфере.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1032</TotalTime>
  <Words>2737</Words>
  <Application>Microsoft Office PowerPoint</Application>
  <PresentationFormat>Экран (4:3)</PresentationFormat>
  <Paragraphs>833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Литейная</vt:lpstr>
      <vt:lpstr>Техническая</vt:lpstr>
      <vt:lpstr>1_Техническая</vt:lpstr>
      <vt:lpstr>«Бюджет для граждан»  к решению совета широковского сельского поселения Фурмановского муниципального района от 20.12.2018 № 46 « О бюджете широковского сельского поселения на  2019 и плановый период 2020 и 2021 года» </vt:lpstr>
      <vt:lpstr>Уважаемые жители Широковского сельского поселения!</vt:lpstr>
      <vt:lpstr>Презентация PowerPoint</vt:lpstr>
      <vt:lpstr>Презентация PowerPoint</vt:lpstr>
      <vt:lpstr>Основные понятия и термины</vt:lpstr>
      <vt:lpstr>Основные понятия и термины</vt:lpstr>
      <vt:lpstr>Презентация PowerPoint</vt:lpstr>
      <vt:lpstr>Основные понятия и термины</vt:lpstr>
      <vt:lpstr>Основные понятия и термины</vt:lpstr>
      <vt:lpstr>Основные характеристики бюджета  Широковского сельского поселения</vt:lpstr>
      <vt:lpstr>Объем и структура доходов в динамике бюджета  Широковского сельского поселения</vt:lpstr>
      <vt:lpstr>Презентация PowerPoint</vt:lpstr>
      <vt:lpstr>Презентация PowerPoint</vt:lpstr>
      <vt:lpstr>Презентация PowerPoint</vt:lpstr>
      <vt:lpstr>Налоговые и неналоговые доходы  бюджета Широковского сельского  поселения на 2019 год и плановый период 2020-2021 гг.</vt:lpstr>
      <vt:lpstr>Презентация PowerPoint</vt:lpstr>
      <vt:lpstr>Презентация PowerPoint</vt:lpstr>
      <vt:lpstr>Бюджетная политика в области доходов</vt:lpstr>
      <vt:lpstr>Бюджетная политика в области расходов</vt:lpstr>
      <vt:lpstr>Расходы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Структура расходов бюджета Широковского сельского поселения  на 2019 год и плановый период 2020-2021 гг по основным разделам и подразделам</vt:lpstr>
      <vt:lpstr>Структура расходов бюджета Широковского сельского поселения  на 2019год и плановый период 2020-2021 гг по основным разделам и подразделам</vt:lpstr>
      <vt:lpstr>Структура расходов бюджета Широковского сельского поселения  на 2019 год и плановый период 2020-2021 гг по основным разделам и подразделам</vt:lpstr>
      <vt:lpstr>Динамика (структура) расходов бюджета Широковского сельского поселения</vt:lpstr>
    </vt:vector>
  </TitlesOfParts>
  <Company>fofurmanov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2016г</dc:title>
  <dc:creator>admin</dc:creator>
  <cp:lastModifiedBy>User1</cp:lastModifiedBy>
  <cp:revision>151</cp:revision>
  <dcterms:created xsi:type="dcterms:W3CDTF">2016-06-22T11:14:51Z</dcterms:created>
  <dcterms:modified xsi:type="dcterms:W3CDTF">2019-06-21T06:17:04Z</dcterms:modified>
</cp:coreProperties>
</file>