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81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76" r:id="rId14"/>
    <p:sldId id="264" r:id="rId15"/>
    <p:sldId id="265" r:id="rId16"/>
    <p:sldId id="266" r:id="rId17"/>
    <p:sldId id="280" r:id="rId18"/>
    <p:sldId id="267" r:id="rId19"/>
    <p:sldId id="268" r:id="rId20"/>
    <p:sldId id="279" r:id="rId21"/>
    <p:sldId id="278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31892973816109E-2"/>
          <c:y val="3.5270420866758599E-2"/>
          <c:w val="0.69227995113358098"/>
          <c:h val="0.84268331908546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Отчет 2020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11732.78</c:v>
                </c:pt>
                <c:pt idx="1">
                  <c:v>12172.36</c:v>
                </c:pt>
                <c:pt idx="3">
                  <c:v>439.58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Отчет 2021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11998.99</c:v>
                </c:pt>
                <c:pt idx="1">
                  <c:v>12319.22</c:v>
                </c:pt>
                <c:pt idx="3">
                  <c:v>320.23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9730400"/>
        <c:axId val="179730960"/>
      </c:barChart>
      <c:catAx>
        <c:axId val="179730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9730960"/>
        <c:crosses val="autoZero"/>
        <c:auto val="1"/>
        <c:lblAlgn val="ctr"/>
        <c:lblOffset val="100"/>
        <c:noMultiLvlLbl val="0"/>
      </c:catAx>
      <c:valAx>
        <c:axId val="17973096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79730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6755745743729721E-2"/>
                  <c:y val="9.4487860913868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053447446237826E-2"/>
                  <c:y val="1.574797681897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837163829153117E-2"/>
                  <c:y val="-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1501.99</c:v>
                </c:pt>
                <c:pt idx="1">
                  <c:v>50</c:v>
                </c:pt>
                <c:pt idx="2">
                  <c:v>6070.81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за 2021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78371638291531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674187208197351E-2"/>
                  <c:y val="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1536.63</c:v>
                </c:pt>
                <c:pt idx="1">
                  <c:v>16.59</c:v>
                </c:pt>
                <c:pt idx="2">
                  <c:v>10314.15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733760"/>
        <c:axId val="179734320"/>
      </c:barChart>
      <c:catAx>
        <c:axId val="179733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9734320"/>
        <c:crosses val="autoZero"/>
        <c:auto val="1"/>
        <c:lblAlgn val="ctr"/>
        <c:lblOffset val="100"/>
        <c:noMultiLvlLbl val="0"/>
      </c:catAx>
      <c:valAx>
        <c:axId val="17973432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79733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90312538009312"/>
          <c:y val="0.34406229354030426"/>
          <c:w val="0.31609687461990743"/>
          <c:h val="0.31187541291939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020E-A10E-4832-96D9-057D004F005D}" type="datetimeFigureOut">
              <a:rPr lang="ru-RU" smtClean="0"/>
              <a:t>15.08.2022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0B266-AA04-4F59-8970-1285898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56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0B266-AA04-4F59-8970-1285898C500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9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56F53E-F13F-46A1-863F-8314DBCCCA2F}" type="datetimeFigureOut">
              <a:rPr lang="ru-RU" smtClean="0"/>
              <a:pPr/>
              <a:t>15.08.2022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43838" cy="5000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Бюджет для граждан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143932" cy="414340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Уважаемые жители  Широковского сельского поселения!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Предоставляем вашему вниманию «Бюджет для граждан», подготовленный на основе отчета об исполнении бюджета Широковского сельского поселения за 2020 год. </a:t>
            </a:r>
          </a:p>
          <a:p>
            <a:pPr algn="just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Бюджет для граждан разработан с целью обеспечения прозрачности и открытости бюджетного процесса путем информирования жителей о бюджете Широковского сельского поселения в доступной форме.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«Бюджет для граждан» подготовлен администрацией Широковского сельского поселения.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Место нахождения: Ивановская область, Фурмановский район, село Широково,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д. 40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Телефон: (49341) 95-134, 95-125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Факс: (49341)  95-134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Адрес электронной почты: </a:t>
            </a:r>
            <a:r>
              <a:rPr lang="en-US" dirty="0" err="1" smtClean="0">
                <a:solidFill>
                  <a:srgbClr val="FF0000"/>
                </a:solidFill>
              </a:rPr>
              <a:t>shirokovo</a:t>
            </a:r>
            <a:r>
              <a:rPr lang="ru-RU" dirty="0" smtClean="0">
                <a:solidFill>
                  <a:srgbClr val="FF0000"/>
                </a:solidFill>
              </a:rPr>
              <a:t>@</a:t>
            </a:r>
            <a:r>
              <a:rPr lang="en-US" dirty="0" err="1" smtClean="0">
                <a:solidFill>
                  <a:srgbClr val="FF0000"/>
                </a:solidFill>
              </a:rPr>
              <a:t>bk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err="1" smtClean="0">
                <a:solidFill>
                  <a:srgbClr val="FF0000"/>
                </a:solidFill>
              </a:rPr>
              <a:t>ru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500034" y="1170372"/>
            <a:ext cx="80724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к отчету об исполнении бюджета Широковского сельского поселения за </a:t>
            </a:r>
            <a:r>
              <a:rPr lang="ru-RU" sz="1600" dirty="0" smtClean="0">
                <a:solidFill>
                  <a:srgbClr val="002060"/>
                </a:solidFill>
              </a:rPr>
              <a:t>2021 </a:t>
            </a:r>
            <a:r>
              <a:rPr lang="ru-RU" sz="1600" dirty="0" smtClean="0">
                <a:solidFill>
                  <a:srgbClr val="002060"/>
                </a:solidFill>
              </a:rPr>
              <a:t>год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Доходы бюджета Широковского сельского поселения за </a:t>
            </a:r>
            <a:r>
              <a:rPr lang="ru-RU" sz="2000" b="1" dirty="0" smtClean="0">
                <a:solidFill>
                  <a:srgbClr val="002060"/>
                </a:solidFill>
              </a:rPr>
              <a:t>2021 </a:t>
            </a:r>
            <a:r>
              <a:rPr lang="ru-RU" sz="2000" b="1" dirty="0" smtClean="0">
                <a:solidFill>
                  <a:srgbClr val="002060"/>
                </a:solidFill>
              </a:rPr>
              <a:t>год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21743262"/>
              </p:ext>
            </p:extLst>
          </p:nvPr>
        </p:nvGraphicFramePr>
        <p:xfrm>
          <a:off x="500034" y="1397000"/>
          <a:ext cx="7858180" cy="403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912160"/>
              </p:ext>
            </p:extLst>
          </p:nvPr>
        </p:nvGraphicFramePr>
        <p:xfrm>
          <a:off x="357158" y="1428736"/>
          <a:ext cx="8429688" cy="3866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24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62,26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61,05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98,06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7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уплаты акцизов на нефтепродукты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1435,30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1161,47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80,92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6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430,30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334,75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77,79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-земельный налог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1005,00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826,72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82,26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1497,56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1222,52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81,63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2021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612826"/>
              </p:ext>
            </p:extLst>
          </p:nvPr>
        </p:nvGraphicFramePr>
        <p:xfrm>
          <a:off x="357158" y="1428736"/>
          <a:ext cx="8429688" cy="4246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 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16,59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82,95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 доходы, получаемые в виде арендной платы за земельные участки в границах поселений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прочие поступления от использования имущества, находящегося в собственности сельских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16,59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82,95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16,59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33,18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2021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730004"/>
              </p:ext>
            </p:extLst>
          </p:nvPr>
        </p:nvGraphicFramePr>
        <p:xfrm>
          <a:off x="357158" y="1428736"/>
          <a:ext cx="8429688" cy="348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 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3563,28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3583,36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поддержку мер по обеспечению сбалансированности бюджетов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2112,48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2112,48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4678,24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4678,24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безвозмездные поступления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10447,00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10314,15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98,73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2021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Безвозмездные поступления:</a:t>
            </a:r>
            <a:endParaRPr lang="ru-RU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РАСХОДЫ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78579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Исполнение бюджета Широковского сельского поселения по муниципальным программам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за </a:t>
            </a:r>
            <a:r>
              <a:rPr lang="ru-RU" sz="1400" dirty="0" smtClean="0">
                <a:solidFill>
                  <a:srgbClr val="002060"/>
                </a:solidFill>
              </a:rPr>
              <a:t>2021 </a:t>
            </a:r>
            <a:r>
              <a:rPr lang="ru-RU" sz="1400" dirty="0" smtClean="0">
                <a:solidFill>
                  <a:srgbClr val="002060"/>
                </a:solidFill>
              </a:rPr>
              <a:t>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806388"/>
              </p:ext>
            </p:extLst>
          </p:nvPr>
        </p:nvGraphicFramePr>
        <p:xfrm>
          <a:off x="357158" y="1714488"/>
          <a:ext cx="8572564" cy="3009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2023,75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1988,53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98,26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2678,02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2577,44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96,24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99,99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68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«Благоустройство и уличное освещение 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969,54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838,09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86,44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5779,51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5512,25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95,38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35716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Исполнение бюджета Широковского сельского поселения по непрограммным направлениям деятельности за </a:t>
            </a:r>
            <a:r>
              <a:rPr lang="ru-RU" dirty="0" smtClean="0">
                <a:solidFill>
                  <a:srgbClr val="002060"/>
                </a:solidFill>
              </a:rPr>
              <a:t>2021 </a:t>
            </a:r>
            <a:r>
              <a:rPr lang="ru-RU" dirty="0" smtClean="0">
                <a:solidFill>
                  <a:srgbClr val="002060"/>
                </a:solidFill>
              </a:rPr>
              <a:t>год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496456"/>
              </p:ext>
            </p:extLst>
          </p:nvPr>
        </p:nvGraphicFramePr>
        <p:xfrm>
          <a:off x="285720" y="1357298"/>
          <a:ext cx="8572564" cy="4005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исполнительных органов местного самоуправления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1611,0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1558,0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Реализация полномочий Российской Федерации по первичному воинскому учету на территориях, где отсутствуют военные комиссариаты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представительных органов местного самоуправления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Реализация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Российской Федерации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Исполнение отдельных 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Фурмановского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2450,0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2233,9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4141,6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3872,5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1429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</a:t>
            </a:r>
            <a:r>
              <a:rPr lang="ru-RU" sz="2400" dirty="0" smtClean="0">
                <a:solidFill>
                  <a:srgbClr val="002060"/>
                </a:solidFill>
              </a:rPr>
              <a:t>2021 </a:t>
            </a:r>
            <a:r>
              <a:rPr lang="ru-RU" sz="2400" dirty="0" smtClean="0">
                <a:solidFill>
                  <a:srgbClr val="002060"/>
                </a:solidFill>
              </a:rPr>
              <a:t>год по основным разделам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142107"/>
              </p:ext>
            </p:extLst>
          </p:nvPr>
        </p:nvGraphicFramePr>
        <p:xfrm>
          <a:off x="467544" y="1602552"/>
          <a:ext cx="8394941" cy="3719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36828"/>
              </a:tblGrid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830,18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810,44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97,62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1192,37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1177,90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98,79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Резервные фонды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1045287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209805"/>
              </p:ext>
            </p:extLst>
          </p:nvPr>
        </p:nvGraphicFramePr>
        <p:xfrm>
          <a:off x="423255" y="980728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1134,19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1131,50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3158,04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3120,14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98,80</a:t>
                      </a: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9568" y="394179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79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1429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</a:t>
            </a:r>
            <a:r>
              <a:rPr lang="ru-RU" sz="2400" dirty="0" smtClean="0">
                <a:solidFill>
                  <a:srgbClr val="002060"/>
                </a:solidFill>
              </a:rPr>
              <a:t>2021 </a:t>
            </a:r>
            <a:r>
              <a:rPr lang="ru-RU" sz="2400" dirty="0" smtClean="0">
                <a:solidFill>
                  <a:srgbClr val="002060"/>
                </a:solidFill>
              </a:rPr>
              <a:t>год по основным разделам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183844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Национальная оборона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300109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План на </a:t>
            </a:r>
            <a:r>
              <a:rPr lang="ru-RU" sz="2400" dirty="0" smtClean="0"/>
              <a:t>2021год</a:t>
            </a:r>
            <a:r>
              <a:rPr lang="ru-RU" sz="2400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93,0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</a:t>
            </a:r>
            <a:r>
              <a:rPr lang="ru-RU" sz="2400" dirty="0" smtClean="0"/>
              <a:t>2021 </a:t>
            </a:r>
            <a:r>
              <a:rPr lang="ru-RU" sz="2400" dirty="0" smtClean="0"/>
              <a:t>год: </a:t>
            </a:r>
            <a:r>
              <a:rPr lang="ru-RU" sz="2400" b="1" dirty="0" smtClean="0">
                <a:solidFill>
                  <a:srgbClr val="FF0000"/>
                </a:solidFill>
              </a:rPr>
              <a:t>93,0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100,0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22216"/>
            <a:ext cx="4873208" cy="2741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049878"/>
              </p:ext>
            </p:extLst>
          </p:nvPr>
        </p:nvGraphicFramePr>
        <p:xfrm>
          <a:off x="500034" y="428604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2721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99,99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0300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99,99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89851" y="71414"/>
            <a:ext cx="788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3810000" cy="2857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817607" cy="286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Нерехтским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Хромцовского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Панинским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Иванковским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рабочи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района,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Фурмановском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Площадь равна 176,83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кв.км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Акульцево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Душилово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Каргашино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Морозово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Первое Мая,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Петрушиха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Пяльцево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Реутово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Твердислово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Цветаево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села Широково,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Михальково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Димитриевская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Широковской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80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813730"/>
              </p:ext>
            </p:extLst>
          </p:nvPr>
        </p:nvGraphicFramePr>
        <p:xfrm>
          <a:off x="539552" y="836712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038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3561,87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3561,87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0400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3561,87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3561,87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30558" y="332656"/>
            <a:ext cx="314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экономика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3329947" cy="2497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80530"/>
            <a:ext cx="3201144" cy="2400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80530"/>
            <a:ext cx="2736304" cy="25964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4653136"/>
            <a:ext cx="2784309" cy="2088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3" y="4659306"/>
            <a:ext cx="2776082" cy="208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105147"/>
              </p:ext>
            </p:extLst>
          </p:nvPr>
        </p:nvGraphicFramePr>
        <p:xfrm>
          <a:off x="539552" y="836712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2720,09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2588,64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95,17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0500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2720,09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2588,64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95,17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627784" y="332656"/>
            <a:ext cx="448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Жилищно</a:t>
            </a:r>
            <a:r>
              <a:rPr lang="ru-RU" b="1" dirty="0" smtClean="0">
                <a:solidFill>
                  <a:srgbClr val="FF0000"/>
                </a:solidFill>
              </a:rPr>
              <a:t> – коммунальное хозяйство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64904"/>
            <a:ext cx="3137926" cy="23534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369" y="2564904"/>
            <a:ext cx="1338840" cy="23801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64904"/>
            <a:ext cx="2849893" cy="21374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24" y="4581128"/>
            <a:ext cx="2849893" cy="21374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53136"/>
            <a:ext cx="2753883" cy="20654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2849893" cy="21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1928802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Культура и кинематография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357430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План на </a:t>
            </a:r>
            <a:r>
              <a:rPr lang="ru-RU" sz="2400" dirty="0" smtClean="0"/>
              <a:t>2021 </a:t>
            </a:r>
            <a:r>
              <a:rPr lang="ru-RU" sz="2400" dirty="0" smtClean="0"/>
              <a:t>год: </a:t>
            </a:r>
            <a:r>
              <a:rPr lang="ru-RU" sz="2400" dirty="0" smtClean="0">
                <a:solidFill>
                  <a:srgbClr val="FF0000"/>
                </a:solidFill>
              </a:rPr>
              <a:t>2678,02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</a:t>
            </a:r>
            <a:r>
              <a:rPr lang="ru-RU" sz="2400" dirty="0" smtClean="0"/>
              <a:t>2021 </a:t>
            </a:r>
            <a:r>
              <a:rPr lang="ru-RU" sz="2400" dirty="0" smtClean="0"/>
              <a:t>год: </a:t>
            </a:r>
            <a:r>
              <a:rPr lang="ru-RU" sz="2400" dirty="0" smtClean="0">
                <a:solidFill>
                  <a:srgbClr val="FF0000"/>
                </a:solidFill>
              </a:rPr>
              <a:t>2577,44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dirty="0" smtClean="0">
                <a:solidFill>
                  <a:srgbClr val="FF0000"/>
                </a:solidFill>
              </a:rPr>
              <a:t>96,24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429684" cy="164307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/>
          <p:nvPr/>
        </p:nvSpPr>
        <p:spPr>
          <a:xfrm>
            <a:off x="4439121" y="2936358"/>
            <a:ext cx="2923331" cy="6994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рямая соединительная линия 4"/>
          <p:cNvSpPr/>
          <p:nvPr/>
        </p:nvSpPr>
        <p:spPr>
          <a:xfrm>
            <a:off x="4392635" y="2936358"/>
            <a:ext cx="91440" cy="73281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ая соединительная линия 5"/>
          <p:cNvSpPr/>
          <p:nvPr/>
        </p:nvSpPr>
        <p:spPr>
          <a:xfrm>
            <a:off x="1515789" y="2936358"/>
            <a:ext cx="2923331" cy="69562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3243212" y="1417554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8" name="Группа 7"/>
          <p:cNvGrpSpPr/>
          <p:nvPr/>
        </p:nvGrpSpPr>
        <p:grpSpPr>
          <a:xfrm>
            <a:off x="3508970" y="1670023"/>
            <a:ext cx="2391816" cy="1518803"/>
            <a:chOff x="3189089" y="545620"/>
            <a:chExt cx="2391816" cy="1518803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319881" y="3631978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0" name="Группа 9"/>
          <p:cNvGrpSpPr/>
          <p:nvPr/>
        </p:nvGrpSpPr>
        <p:grpSpPr>
          <a:xfrm>
            <a:off x="585638" y="3884447"/>
            <a:ext cx="2391816" cy="1518803"/>
            <a:chOff x="265757" y="2760044"/>
            <a:chExt cx="2391816" cy="1518803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242447" y="3669173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2" name="Группа 11"/>
          <p:cNvGrpSpPr/>
          <p:nvPr/>
        </p:nvGrpSpPr>
        <p:grpSpPr>
          <a:xfrm>
            <a:off x="3508204" y="3921643"/>
            <a:ext cx="2391816" cy="1518803"/>
            <a:chOff x="3188323" y="2797240"/>
            <a:chExt cx="2391816" cy="151880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6166544" y="3635820"/>
            <a:ext cx="2391816" cy="1380744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4" name="Группа 13"/>
          <p:cNvGrpSpPr/>
          <p:nvPr/>
        </p:nvGrpSpPr>
        <p:grpSpPr>
          <a:xfrm>
            <a:off x="6432302" y="3888290"/>
            <a:ext cx="2391816" cy="1380744"/>
            <a:chOff x="6112421" y="2763887"/>
            <a:chExt cx="2391816" cy="138074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Содержимое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396887" cy="20717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Муниципальный долг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Межбюджетные трансферты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Дотации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Муниципальная программа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61117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составляется администрацией Широковского сельского поселения по всем основным показателям доходов и расходов в установленном порядке.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Проект решения об исполнении бюджета за отчетный год направляется в Совет Широковского сельского поселения.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Ежегодно по отчету об исполнении бюджета  проводятся публичные слушания.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Каждый житель вправе высказать свое мнение, представить материалы, письменные предложения и замечания для включения в протокол публичных слушаний.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за год  утверждается решением Совета Широковского сельского поселения.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00504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доходам заключается в обеспечении полного и своевременного поступления в бюджет налогов, сборов, доходов от использования имущества и других обязательных платежей.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расходам означает последовательное финансирование мероприятий, предусмотренных решением о бюджете, в пределах утвержденных сумм с целью исполнения принятых муниципальным образованием расходных обязательств.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Основные характеристики бюджета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107182892"/>
              </p:ext>
            </p:extLst>
          </p:nvPr>
        </p:nvGraphicFramePr>
        <p:xfrm>
          <a:off x="1071538" y="1428736"/>
          <a:ext cx="7334280" cy="396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и структура доходов в динамике бюджета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Широковского сельского поселения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878049"/>
              </p:ext>
            </p:extLst>
          </p:nvPr>
        </p:nvGraphicFramePr>
        <p:xfrm>
          <a:off x="285720" y="1357299"/>
          <a:ext cx="8501121" cy="4359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374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2020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2021год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Доходы всего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(тыс. руб.)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11732,78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9990,99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Налоговые и неналоговые доходы,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1282,31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1553,22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3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1231,32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1536,63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неналоговые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50,99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16,59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безвозмездные поступления,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10450,47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10314,15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дотации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3583,36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3563,28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субсидии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1617,34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2112,48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субвенции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90,2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93,0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иные межбюджетные трансферты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5457,15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4678,24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доходы от возврата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возврат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-312,58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-132,85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2055</TotalTime>
  <Words>1590</Words>
  <Application>Microsoft Office PowerPoint</Application>
  <PresentationFormat>Экран (4:3)</PresentationFormat>
  <Paragraphs>406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Бюджет для граждан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fofurmanov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102</cp:revision>
  <dcterms:created xsi:type="dcterms:W3CDTF">2016-06-28T13:14:29Z</dcterms:created>
  <dcterms:modified xsi:type="dcterms:W3CDTF">2022-08-15T10:11:09Z</dcterms:modified>
</cp:coreProperties>
</file>