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</p:sldMasterIdLst>
  <p:sldIdLst>
    <p:sldId id="299" r:id="rId4"/>
    <p:sldId id="300" r:id="rId5"/>
    <p:sldId id="301" r:id="rId6"/>
    <p:sldId id="305" r:id="rId7"/>
    <p:sldId id="259" r:id="rId8"/>
    <p:sldId id="260" r:id="rId9"/>
    <p:sldId id="262" r:id="rId10"/>
    <p:sldId id="263" r:id="rId11"/>
    <p:sldId id="264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280" r:id="rId21"/>
    <p:sldId id="281" r:id="rId22"/>
    <p:sldId id="265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  <p:sldId id="32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7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 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5873497669227217E-3"/>
                  <c:y val="-3.306151574803149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11943,6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11943.6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51428357379506E-2"/>
                  <c:y val="-2.812524606299212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8270,8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8270.7999999999993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 2024 год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7392,5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7392.5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За 2025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732753466602011E-2"/>
                  <c:y val="-1.5624999999999943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FF00"/>
                        </a:solidFill>
                      </a:defRPr>
                    </a:pPr>
                    <a:r>
                      <a:rPr lang="en-US" dirty="0" smtClean="0"/>
                      <a:t>7470,3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7470.3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98"/>
        <c:shape val="cylinder"/>
        <c:axId val="180499808"/>
        <c:axId val="180500368"/>
        <c:axId val="0"/>
      </c:bar3DChart>
      <c:catAx>
        <c:axId val="18049980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80500368"/>
        <c:crosses val="autoZero"/>
        <c:auto val="1"/>
        <c:lblAlgn val="ctr"/>
        <c:lblOffset val="100"/>
        <c:noMultiLvlLbl val="0"/>
      </c:catAx>
      <c:valAx>
        <c:axId val="18050036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80499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1002696129001538"/>
          <c:y val="0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9.7675035115145942E-2"/>
          <c:y val="0.16993774606299211"/>
          <c:w val="0.57226392008030857"/>
          <c:h val="0.659520669291338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тыс.руб.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2968,4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2220,7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2232,4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2764,8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2163,2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2163,2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1943</c:v>
                </c:pt>
                <c:pt idx="1">
                  <c:v>2722.2</c:v>
                </c:pt>
                <c:pt idx="2">
                  <c:v>2948.2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8267072"/>
        <c:axId val="238267632"/>
      </c:barChart>
      <c:catAx>
        <c:axId val="238267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8267632"/>
        <c:crosses val="autoZero"/>
        <c:auto val="1"/>
        <c:lblAlgn val="ctr"/>
        <c:lblOffset val="100"/>
        <c:noMultiLvlLbl val="0"/>
      </c:catAx>
      <c:valAx>
        <c:axId val="238267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82670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191,0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26,1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26,1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150,4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150,4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108.2</c:v>
                </c:pt>
                <c:pt idx="1">
                  <c:v>108.2</c:v>
                </c:pt>
                <c:pt idx="2">
                  <c:v>108.2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8269872"/>
        <c:axId val="238270432"/>
      </c:barChart>
      <c:catAx>
        <c:axId val="238269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8270432"/>
        <c:crosses val="autoZero"/>
        <c:auto val="1"/>
        <c:lblAlgn val="ctr"/>
        <c:lblOffset val="100"/>
        <c:noMultiLvlLbl val="0"/>
      </c:catAx>
      <c:valAx>
        <c:axId val="238270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82698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1066,4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850,1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265,8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473.2</c:v>
                </c:pt>
                <c:pt idx="1">
                  <c:v>524.20000000000005</c:v>
                </c:pt>
                <c:pt idx="2">
                  <c:v>992.5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7533952"/>
        <c:axId val="180496448"/>
      </c:barChart>
      <c:catAx>
        <c:axId val="177533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0496448"/>
        <c:crosses val="autoZero"/>
        <c:auto val="1"/>
        <c:lblAlgn val="ctr"/>
        <c:lblOffset val="100"/>
        <c:noMultiLvlLbl val="0"/>
      </c:catAx>
      <c:valAx>
        <c:axId val="180496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75339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000" baseline="0" dirty="0" smtClean="0"/>
                      <a:t>1589,2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000" baseline="0" dirty="0" smtClean="0"/>
                      <a:t>30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000" baseline="0" dirty="0" smtClean="0"/>
                      <a:t>6906,8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1532</c:v>
                </c:pt>
                <c:pt idx="1">
                  <c:v>20</c:v>
                </c:pt>
                <c:pt idx="2">
                  <c:v>6070.8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51857103596675"/>
          <c:y val="0.55461119074201226"/>
          <c:w val="0.73401676129552851"/>
          <c:h val="0.335519414054176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200"/>
                    </a:pPr>
                    <a:r>
                      <a:rPr lang="en-US" sz="1200" dirty="0" smtClean="0"/>
                      <a:t>1674,6</a:t>
                    </a:r>
                    <a:endParaRPr lang="en-US" sz="1200" dirty="0"/>
                  </a:p>
                </c:rich>
              </c:tx>
              <c:spPr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166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6178316369406258E-2"/>
                  <c:y val="5.3889994550112404E-17"/>
                </c:manualLayout>
              </c:layout>
              <c:tx>
                <c:rich>
                  <a:bodyPr/>
                  <a:lstStyle/>
                  <a:p>
                    <a:pPr>
                      <a:defRPr sz="1200"/>
                    </a:pPr>
                    <a:r>
                      <a:rPr lang="en-US" dirty="0" smtClean="0"/>
                      <a:t>5578,1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1184.0999999999999</c:v>
                </c:pt>
                <c:pt idx="1">
                  <c:v>76</c:v>
                </c:pt>
                <c:pt idx="2">
                  <c:v>5451.3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22992601961605"/>
          <c:y val="0.55012753212606003"/>
          <c:w val="0.68353979187497682"/>
          <c:h val="0.3411114042884124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1761,2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166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5225,7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1186.3</c:v>
                </c:pt>
                <c:pt idx="1">
                  <c:v>76</c:v>
                </c:pt>
                <c:pt idx="2">
                  <c:v>5204.8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7386287252271362"/>
          <c:y val="0.5425025750434509"/>
          <c:w val="0.66539381759679106"/>
          <c:h val="0.34689295351363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2022год</a:t>
            </a:r>
            <a:endParaRPr lang="ru-RU" dirty="0"/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0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Налоги на имущество</c:v>
                </c:pt>
                <c:pt idx="2">
                  <c:v>Акцизы на топливо</c:v>
                </c:pt>
                <c:pt idx="3">
                  <c:v>Гос. Пошлина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40.5</c:v>
                </c:pt>
                <c:pt idx="1">
                  <c:v>1061.5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8989343064445829"/>
          <c:y val="0.13170553066120225"/>
          <c:w val="0.66769717894592906"/>
          <c:h val="0.3469074423829451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2023 </a:t>
            </a:r>
            <a:r>
              <a:rPr lang="ru-RU" dirty="0"/>
              <a:t>год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2"/>
                <c:pt idx="0">
                  <c:v>НДФЛ</c:v>
                </c:pt>
                <c:pt idx="1">
                  <c:v>Налоги на имущество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</c:v>
                </c:pt>
                <c:pt idx="1">
                  <c:v>1100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неналоговых доходов,</a:t>
            </a:r>
          </a:p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тысяч</a:t>
            </a:r>
            <a:r>
              <a:rPr lang="ru-RU" sz="20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имущества, находящегося в муниципальной собственности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4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 от платных услуг и компенсации затрат государства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115,0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115,0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4"/>
                <c:pt idx="0">
                  <c:v>15</c:v>
                </c:pt>
                <c:pt idx="1">
                  <c:v>15</c:v>
                </c:pt>
                <c:pt idx="2">
                  <c:v>115</c:v>
                </c:pt>
                <c:pt idx="3">
                  <c:v>115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83137984"/>
        <c:axId val="183138544"/>
      </c:barChart>
      <c:catAx>
        <c:axId val="1831379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83138544"/>
        <c:crosses val="autoZero"/>
        <c:auto val="1"/>
        <c:lblAlgn val="ctr"/>
        <c:lblOffset val="100"/>
        <c:noMultiLvlLbl val="0"/>
      </c:catAx>
      <c:valAx>
        <c:axId val="1831385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313798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безвозмездных поступлений,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430214824615447E-2"/>
                  <c:y val="6.298903296459123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115,4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120,6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124,8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3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3"/>
                <c:pt idx="0">
                  <c:v>93.2</c:v>
                </c:pt>
                <c:pt idx="1">
                  <c:v>96.4</c:v>
                </c:pt>
                <c:pt idx="2">
                  <c:v>97.5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201,6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3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3"/>
                <c:pt idx="0">
                  <c:v>589.1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2758,8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2086,0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2178,1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190,2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3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3"/>
                <c:pt idx="0">
                  <c:v>1825.2</c:v>
                </c:pt>
                <c:pt idx="1">
                  <c:v>1801.1</c:v>
                </c:pt>
                <c:pt idx="2">
                  <c:v>1801.1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3831,0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3371,5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2921,8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3437,1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3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3"/>
                <c:pt idx="0">
                  <c:v>3563.3</c:v>
                </c:pt>
                <c:pt idx="1">
                  <c:v>3222.8</c:v>
                </c:pt>
                <c:pt idx="2">
                  <c:v>3168.1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82225600"/>
        <c:axId val="182226160"/>
        <c:axId val="183130832"/>
      </c:bar3DChart>
      <c:catAx>
        <c:axId val="1822256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82226160"/>
        <c:crosses val="autoZero"/>
        <c:auto val="1"/>
        <c:lblAlgn val="ctr"/>
        <c:lblOffset val="100"/>
        <c:noMultiLvlLbl val="0"/>
      </c:catAx>
      <c:valAx>
        <c:axId val="1822261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82225600"/>
        <c:crosses val="autoZero"/>
        <c:crossBetween val="between"/>
      </c:valAx>
      <c:serAx>
        <c:axId val="183130832"/>
        <c:scaling>
          <c:orientation val="minMax"/>
        </c:scaling>
        <c:delete val="1"/>
        <c:axPos val="b"/>
        <c:majorTickMark val="none"/>
        <c:minorTickMark val="none"/>
        <c:tickLblPos val="nextTo"/>
        <c:crossAx val="182226160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муниципальной программы, тыс.руб.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8542007055281319E-3"/>
                  <c:y val="0.2284862204724409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2295,9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2118,9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2193,6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1996,4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1986,4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1986,4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2295.9</c:v>
                </c:pt>
                <c:pt idx="1">
                  <c:v>1897.4</c:v>
                </c:pt>
                <c:pt idx="2">
                  <c:v>1996.4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228400"/>
        <c:axId val="182228960"/>
      </c:barChart>
      <c:catAx>
        <c:axId val="182228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2228960"/>
        <c:crosses val="autoZero"/>
        <c:auto val="1"/>
        <c:lblAlgn val="ctr"/>
        <c:lblOffset val="100"/>
        <c:noMultiLvlLbl val="0"/>
      </c:catAx>
      <c:valAx>
        <c:axId val="182228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22284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09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90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19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8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41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94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81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01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2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8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70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611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51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4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53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79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201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3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955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558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9763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76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8EB7181-C172-4C75-9750-C8C75FDAD87B}" type="datetimeFigureOut">
              <a:rPr lang="ru-RU" smtClean="0"/>
              <a:pPr/>
              <a:t>16.06.2023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063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16.06.2023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6628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«Бюджет для граждан» </a:t>
            </a:r>
            <a:br>
              <a:rPr lang="ru-RU" sz="4000" dirty="0" smtClean="0"/>
            </a:br>
            <a:r>
              <a:rPr lang="ru-RU" sz="4000" dirty="0" smtClean="0"/>
              <a:t>к решению совета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Фурмановского муниципального района от 26.12.2022 № 43</a:t>
            </a:r>
            <a:br>
              <a:rPr lang="ru-RU" sz="4000" dirty="0" smtClean="0"/>
            </a:br>
            <a:r>
              <a:rPr lang="ru-RU" sz="4000" dirty="0" smtClean="0"/>
              <a:t>« О бюджете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на  2023 и плановый период 2024 и 2025 года»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2857496"/>
            <a:ext cx="4914880" cy="4286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5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82009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Основные характеристики бюджета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697003003"/>
              </p:ext>
            </p:extLst>
          </p:nvPr>
        </p:nvGraphicFramePr>
        <p:xfrm>
          <a:off x="785786" y="1397000"/>
          <a:ext cx="68342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1538" y="528638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Общий объем доходов бюджета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i="1" dirty="0" smtClean="0">
                <a:solidFill>
                  <a:srgbClr val="FFFF00"/>
                </a:solidFill>
              </a:rPr>
              <a:t> Широковского сельского поселения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45127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тыс. руб.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09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486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Объем и структура доходов в динамике бюджета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787454"/>
              </p:ext>
            </p:extLst>
          </p:nvPr>
        </p:nvGraphicFramePr>
        <p:xfrm>
          <a:off x="395535" y="1428736"/>
          <a:ext cx="6290164" cy="5593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942"/>
                <a:gridCol w="975945"/>
                <a:gridCol w="975945"/>
                <a:gridCol w="1012166"/>
                <a:gridCol w="1012166"/>
              </a:tblGrid>
              <a:tr h="4301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      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год план</a:t>
                      </a:r>
                    </a:p>
                  </a:txBody>
                  <a:tcPr marL="68580" marR="68580" marT="0" marB="0" horzOverflow="overflow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(тыс. руб.)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11943,6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8526,0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7418,7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7152,9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1551,0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1619,2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1840,6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1927,2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1531,0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1589,2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1674,6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1761,2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10237,6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6906,8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5578,1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5225,7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3563,3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3831,0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3371,5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2921,8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2112,8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93,0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115,4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120,6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124,8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трансферты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4468,8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2758,8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2086,0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2179,1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возврат остатков субсидий, субвенций прошлых лет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196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77037801"/>
              </p:ext>
            </p:extLst>
          </p:nvPr>
        </p:nvGraphicFramePr>
        <p:xfrm>
          <a:off x="107504" y="2060848"/>
          <a:ext cx="27363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69226676"/>
              </p:ext>
            </p:extLst>
          </p:nvPr>
        </p:nvGraphicFramePr>
        <p:xfrm>
          <a:off x="2843808" y="2132856"/>
          <a:ext cx="28083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46456148"/>
              </p:ext>
            </p:extLst>
          </p:nvPr>
        </p:nvGraphicFramePr>
        <p:xfrm>
          <a:off x="5652120" y="2132856"/>
          <a:ext cx="29039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764704"/>
            <a:ext cx="8375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доходов на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2023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год и плановый период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2024-2025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гг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 рублей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2023 </a:t>
            </a:r>
            <a:r>
              <a:rPr lang="ru-RU" dirty="0" smtClean="0"/>
              <a:t>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2024 год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2025 </a:t>
            </a:r>
            <a:r>
              <a:rPr lang="ru-RU" dirty="0" smtClean="0"/>
              <a:t>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658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218691751"/>
              </p:ext>
            </p:extLst>
          </p:nvPr>
        </p:nvGraphicFramePr>
        <p:xfrm>
          <a:off x="467544" y="620688"/>
          <a:ext cx="280831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194368331"/>
              </p:ext>
            </p:extLst>
          </p:nvPr>
        </p:nvGraphicFramePr>
        <p:xfrm>
          <a:off x="3371392" y="620687"/>
          <a:ext cx="3144824" cy="3374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95736" y="260872"/>
            <a:ext cx="4727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налоговых доходов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3822" y="3994741"/>
            <a:ext cx="8974829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      Влияние на размер и структуру доходов на </a:t>
            </a:r>
            <a:r>
              <a:rPr lang="ru-RU" sz="1400" dirty="0" smtClean="0"/>
              <a:t>2023 </a:t>
            </a:r>
            <a:r>
              <a:rPr lang="ru-RU" sz="1400" dirty="0" smtClean="0"/>
              <a:t>год в сравнении с 2022 оказал  Закон Ивановской </a:t>
            </a:r>
          </a:p>
          <a:p>
            <a:r>
              <a:rPr lang="ru-RU" sz="1400" dirty="0" smtClean="0"/>
              <a:t>области №54-ОЗ «О внесении изменения в ст.2 Закона Ивановской области «О закреплении отдельных</a:t>
            </a:r>
          </a:p>
          <a:p>
            <a:r>
              <a:rPr lang="ru-RU" sz="1400" dirty="0"/>
              <a:t>в</a:t>
            </a:r>
            <a:r>
              <a:rPr lang="ru-RU" sz="1400" dirty="0" smtClean="0"/>
              <a:t>опросов местного значения за сельскими поселениями Ивановской области» и внесение изменений в </a:t>
            </a:r>
          </a:p>
          <a:p>
            <a:r>
              <a:rPr lang="ru-RU" sz="1400" dirty="0" smtClean="0"/>
              <a:t>закон Ивановской области от 10.10.2005 №121-ОЗ «Об установлении нормативов отчислений в местные</a:t>
            </a:r>
          </a:p>
          <a:p>
            <a:r>
              <a:rPr lang="ru-RU" sz="1400" dirty="0"/>
              <a:t>б</a:t>
            </a:r>
            <a:r>
              <a:rPr lang="ru-RU" sz="1400" dirty="0" smtClean="0"/>
              <a:t>юджеты от отдельных федеральных налогов и сборов, налогов, предусмотренных специальными</a:t>
            </a:r>
          </a:p>
          <a:p>
            <a:r>
              <a:rPr lang="ru-RU" sz="1400" dirty="0"/>
              <a:t>н</a:t>
            </a:r>
            <a:r>
              <a:rPr lang="ru-RU" sz="1400" dirty="0" smtClean="0"/>
              <a:t>алоговыми режимами». Так с 01.01.2022: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Норматив зачисления в бюджет сельского поселения налога на доходы физических лиц (НДФЛ) снижен</a:t>
            </a:r>
          </a:p>
          <a:p>
            <a:r>
              <a:rPr lang="ru-RU" sz="1400" dirty="0" smtClean="0"/>
              <a:t>35 до 3 процентов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Исключена ст.1.2, предусматривающая передачу из бюджетов муниципальных районов в бюджеты </a:t>
            </a:r>
          </a:p>
          <a:p>
            <a:r>
              <a:rPr lang="ru-RU" sz="1400" dirty="0" smtClean="0"/>
              <a:t>сельских  поселений 8 %в НДФЛ и 20% единого </a:t>
            </a:r>
            <a:r>
              <a:rPr lang="ru-RU" sz="1400" dirty="0" err="1" smtClean="0"/>
              <a:t>сельхоз.налога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smtClean="0"/>
              <a:t>расчет нормативов отчислений в бюджеты сельских поселений доходов от акцизов на нефтепродукты</a:t>
            </a:r>
          </a:p>
          <a:p>
            <a:r>
              <a:rPr lang="ru-RU" sz="1400" dirty="0"/>
              <a:t>п</a:t>
            </a:r>
            <a:r>
              <a:rPr lang="ru-RU" sz="1400" dirty="0" smtClean="0"/>
              <a:t>роизводится не будет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20016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803434009"/>
              </p:ext>
            </p:extLst>
          </p:nvPr>
        </p:nvGraphicFramePr>
        <p:xfrm>
          <a:off x="395536" y="476672"/>
          <a:ext cx="828092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358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6943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Налоговые и неналоговые доходы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бюджета Широковского сельского  поселения на </a:t>
            </a:r>
            <a:r>
              <a:rPr lang="ru-RU" sz="2000" b="1" dirty="0" smtClean="0">
                <a:solidFill>
                  <a:schemeClr val="tx1"/>
                </a:solidFill>
              </a:rPr>
              <a:t>2023 </a:t>
            </a:r>
            <a:r>
              <a:rPr lang="ru-RU" sz="2000" b="1" dirty="0" smtClean="0">
                <a:solidFill>
                  <a:schemeClr val="tx1"/>
                </a:solidFill>
              </a:rPr>
              <a:t>год и плановый период </a:t>
            </a:r>
            <a:r>
              <a:rPr lang="ru-RU" sz="2000" b="1" dirty="0" smtClean="0">
                <a:solidFill>
                  <a:schemeClr val="tx1"/>
                </a:solidFill>
              </a:rPr>
              <a:t>2024-2025 </a:t>
            </a:r>
            <a:r>
              <a:rPr lang="ru-RU" sz="2000" b="1" dirty="0" smtClean="0">
                <a:solidFill>
                  <a:schemeClr val="tx1"/>
                </a:solidFill>
              </a:rPr>
              <a:t>гг.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96942"/>
              </p:ext>
            </p:extLst>
          </p:nvPr>
        </p:nvGraphicFramePr>
        <p:xfrm>
          <a:off x="500034" y="1285860"/>
          <a:ext cx="8183563" cy="4508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967"/>
                <a:gridCol w="1330532"/>
                <a:gridCol w="1330532"/>
                <a:gridCol w="1330532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Наименование доходов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</a:rPr>
                        <a:t>2023 </a:t>
                      </a:r>
                      <a:r>
                        <a:rPr lang="ru-RU" sz="1400" dirty="0">
                          <a:latin typeface="Times New Roman"/>
                          <a:ea typeface="Calibri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утверждено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2024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2025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 всего,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1619,2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1840,6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1927,2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0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1589,2</a:t>
                      </a:r>
                      <a:endParaRPr lang="ru-RU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1674,6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1761,2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 лиц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59,2,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59,6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61,2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единый сельскохозяйственный налог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имущество,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1530,0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1615,0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6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-налог на имущество физических лиц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340,0</a:t>
                      </a:r>
                      <a:endParaRPr lang="ru-RU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365,0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395,0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 земельный налог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1190,0</a:t>
                      </a:r>
                      <a:endParaRPr lang="ru-RU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1250,0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1305,0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них: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25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собственности,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14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Calibri"/>
                          <a:cs typeface="Times New Roman"/>
                        </a:rPr>
                        <a:t>-доходы от сдачи в аренду имущества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28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-плата за наем муниципальных жилых помещений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220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49424489"/>
              </p:ext>
            </p:extLst>
          </p:nvPr>
        </p:nvGraphicFramePr>
        <p:xfrm>
          <a:off x="467544" y="548680"/>
          <a:ext cx="792088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9950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0301"/>
            <a:ext cx="4680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2022 </a:t>
            </a:r>
            <a:r>
              <a:rPr lang="ru-RU" dirty="0" smtClean="0"/>
              <a:t>год – профицит 0,0 тыс. рублей</a:t>
            </a:r>
          </a:p>
          <a:p>
            <a:endParaRPr lang="ru-RU" dirty="0"/>
          </a:p>
          <a:p>
            <a:r>
              <a:rPr lang="ru-RU" dirty="0" smtClean="0"/>
              <a:t>2023 </a:t>
            </a:r>
            <a:r>
              <a:rPr lang="ru-RU" dirty="0" smtClean="0"/>
              <a:t>год – дефицит 0,0 тыс. рублей</a:t>
            </a:r>
          </a:p>
          <a:p>
            <a:endParaRPr lang="ru-RU" dirty="0"/>
          </a:p>
          <a:p>
            <a:r>
              <a:rPr lang="ru-RU" dirty="0" smtClean="0"/>
              <a:t>2024 </a:t>
            </a:r>
            <a:r>
              <a:rPr lang="ru-RU" dirty="0" smtClean="0"/>
              <a:t>год – дефицит 0,0 тыс. рублей</a:t>
            </a:r>
          </a:p>
          <a:p>
            <a:endParaRPr lang="ru-RU" dirty="0" smtClean="0"/>
          </a:p>
          <a:p>
            <a:r>
              <a:rPr lang="ru-RU" dirty="0" smtClean="0"/>
              <a:t>2025 год </a:t>
            </a:r>
            <a:r>
              <a:rPr lang="ru-RU" dirty="0" smtClean="0"/>
              <a:t>– дефицит 0,0 </a:t>
            </a:r>
            <a:r>
              <a:rPr lang="ru-RU" dirty="0"/>
              <a:t>тыс. рублей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849" y="946163"/>
            <a:ext cx="3972273" cy="26257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404664"/>
            <a:ext cx="8382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Дефицит/профицит бюджета Широковского сельского поселения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811549"/>
            <a:ext cx="4984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Уровень долговой нагрузки на бюджет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1780" y="4639316"/>
            <a:ext cx="65400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В </a:t>
            </a:r>
            <a:r>
              <a:rPr lang="ru-RU" dirty="0" smtClean="0"/>
              <a:t>2022 </a:t>
            </a:r>
            <a:r>
              <a:rPr lang="ru-RU" dirty="0" smtClean="0"/>
              <a:t>году муниципальный долг у Широковского сельского поселения отсутствовал. В </a:t>
            </a:r>
            <a:r>
              <a:rPr lang="ru-RU" dirty="0" smtClean="0"/>
              <a:t>2023 </a:t>
            </a:r>
            <a:r>
              <a:rPr lang="ru-RU" dirty="0" smtClean="0"/>
              <a:t>году и плановом периоде </a:t>
            </a:r>
            <a:r>
              <a:rPr lang="ru-RU" dirty="0" smtClean="0"/>
              <a:t>2024-2025гг </a:t>
            </a:r>
            <a:r>
              <a:rPr lang="ru-RU" dirty="0" smtClean="0"/>
              <a:t>также не планируется осуществление муниципальных заимствований и осуществление расходов по их погашению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40" y="4679413"/>
            <a:ext cx="230124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34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480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Бюджетная политика в области доходов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37147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Мероприятия, направленные на увеличение собираемости платежей в бюджет: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ответственности каждого администратора доходов бюджета за эффективное прогнозирование, своевременность, правильность и полноту поступления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администрируемых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им платежей;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усиление совместно с налоговыми органами работы по легализации заработной платы работающего населения и выводу из «тени» доходов предпринимателей, а также по установлению причин образования и обоснованности убытков.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целях увеличения доходов бюджета особое внимание следует уделять следующим направлениям: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обеспечению эффективного управления муниципальной собственностью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Широкоского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сельского поселения;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активизации работы по выявлению не оформленных в установленном законодательством порядке земельных участков и не оформленных в собственность объектов недвижимости, в том числе объектов незавершенного строительства, с последующим понуждением собственников земельных участков и объектов недвижимости к своевременной регистрации прав собственности на данные объекты;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сокращению задолженности и недоимки по платежам в бюджет поселения путем взаимодействия в рамках межведомственных комиссий с налогоплательщиками Широковского сельского поселения и эффективной реализацией контрольных функций главными администраторами доходов местного бюджета;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поддержке малого и среднего предпринимательства.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Кардинальное увеличение доходной базы бюджета Широковского сельского поселения может быть обеспечено развитием экономики поселения, привлечением инвестиций и появлением новых налогоплательщиков.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5514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Бюджетная политика в области расходов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29700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Бюджетная политика соответствует стратегическим целям и задачам Широковского сельского поселения и направлена: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обеспечение равного доступа населения к социальным услугам в сфере образования, культуры и спорта,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повышение качества предоставляемых услуг;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оптимизацию расходов бюджета, обеспечение режима эффективного и экономного расходования средств.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основу бюджетной политики Широковского сельского поселения положено безусловное исполнение действующих обязательств. Необходимо временно приостановить принятие новых расходных обязательств с учетом сложной экономической ситуации.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7658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Уважаемые жители Широковского сельского поселения!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358246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Одна из основных целей бюджетной политики – обеспечение прозрачности, открытости и доступности бюджетного процесса для населения. Инструментом реализации этой цели является «Бюджет для граждан».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граждан» - это аналитический материал, разрабатываемый в целях ознакомления граждан с основными целями, задачами и приоритетными направлениями бюджетной политики Широковского сельского поселения, планируемыми и достигнутыми результатами использования бюджетных ассигнований.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Надеемся, что представление бюджета в понятной и доступной форме повысит уровень общественного участия жителей в бюджетном процессе Широковского сельского поселения.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 подготовлен администрацией Широковского сельского поселения Фурмановского муниципального района.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/>
              <a:t>Место нахождения: Ивановская область, Фурмановский район, село Широково, д.40</a:t>
            </a:r>
          </a:p>
          <a:p>
            <a:r>
              <a:rPr lang="ru-RU" sz="1600" dirty="0" smtClean="0"/>
              <a:t>Телефон: (49341) 95-1-34 Факс: (49341)  95-1-34</a:t>
            </a:r>
          </a:p>
          <a:p>
            <a:r>
              <a:rPr lang="ru-RU" sz="1600" dirty="0" smtClean="0"/>
              <a:t>Адрес электронной почты: </a:t>
            </a:r>
            <a:r>
              <a:rPr lang="en-US" sz="1600" dirty="0" err="1" smtClean="0">
                <a:solidFill>
                  <a:srgbClr val="FF0000"/>
                </a:solidFill>
              </a:rPr>
              <a:t>shirokovo</a:t>
            </a:r>
            <a:r>
              <a:rPr lang="ru-RU" sz="1600" dirty="0" smtClean="0">
                <a:solidFill>
                  <a:srgbClr val="FF0000"/>
                </a:solidFill>
              </a:rPr>
              <a:t>@</a:t>
            </a:r>
            <a:r>
              <a:rPr lang="en-US" sz="1600" dirty="0" err="1" smtClean="0">
                <a:solidFill>
                  <a:srgbClr val="FF0000"/>
                </a:solidFill>
              </a:rPr>
              <a:t>bk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r>
              <a:rPr lang="en-US" sz="1600" dirty="0" err="1" smtClean="0">
                <a:solidFill>
                  <a:srgbClr val="FF0000"/>
                </a:solidFill>
              </a:rPr>
              <a:t>ru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658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Расходы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476af95ca187019ad1c1d6bf32cbea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00174"/>
            <a:ext cx="5395141" cy="35890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412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Бюджет Широковского сельского поселения формируется в рамках   муниципальных программ и непрограммных направлений деятельности.</a:t>
            </a:r>
          </a:p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В </a:t>
            </a:r>
            <a:r>
              <a:rPr lang="ru-RU" sz="1600" dirty="0" smtClean="0">
                <a:cs typeface="Times New Roman" pitchFamily="18" charset="0"/>
              </a:rPr>
              <a:t>2023 </a:t>
            </a:r>
            <a:r>
              <a:rPr lang="ru-RU" sz="1600" dirty="0" smtClean="0">
                <a:cs typeface="Times New Roman" pitchFamily="18" charset="0"/>
              </a:rPr>
              <a:t>году и плановом периоде </a:t>
            </a:r>
            <a:r>
              <a:rPr lang="ru-RU" sz="1600" dirty="0" smtClean="0">
                <a:cs typeface="Times New Roman" pitchFamily="18" charset="0"/>
              </a:rPr>
              <a:t>2024-2025 </a:t>
            </a:r>
            <a:r>
              <a:rPr lang="ru-RU" sz="1600" dirty="0" err="1" smtClean="0">
                <a:cs typeface="Times New Roman" pitchFamily="18" charset="0"/>
              </a:rPr>
              <a:t>гг</a:t>
            </a:r>
            <a:r>
              <a:rPr lang="ru-RU" sz="1600" dirty="0" smtClean="0">
                <a:cs typeface="Times New Roman" pitchFamily="18" charset="0"/>
              </a:rPr>
              <a:t> планируется реализация четырех муниципальных программ: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157743"/>
              </p:ext>
            </p:extLst>
          </p:nvPr>
        </p:nvGraphicFramePr>
        <p:xfrm>
          <a:off x="539551" y="1484785"/>
          <a:ext cx="8104413" cy="3432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389"/>
                <a:gridCol w="1243008"/>
                <a:gridCol w="1243008"/>
                <a:gridCol w="1243008"/>
              </a:tblGrid>
              <a:tr h="2880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«Совершенствование местного самоуправления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2295,9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2118,9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2193,7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2968,4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2220,7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2232,4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34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«Обеспечение безопасности граждан на территории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191,0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программа</a:t>
                      </a:r>
                      <a:r>
                        <a:rPr lang="ru-RU" sz="1400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Благоустройство и уличное освещение Широковского сельского поселения Фурмановского муниципального района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1066,5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850,1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265,8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8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506434514"/>
              </p:ext>
            </p:extLst>
          </p:nvPr>
        </p:nvGraphicFramePr>
        <p:xfrm>
          <a:off x="717499" y="2060848"/>
          <a:ext cx="784887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784329"/>
            <a:ext cx="75947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«Совершенствование местного </a:t>
            </a:r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амоуправления Широковского сельского поселения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Фурмановского муниципального района»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3039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122114"/>
              </p:ext>
            </p:extLst>
          </p:nvPr>
        </p:nvGraphicFramePr>
        <p:xfrm>
          <a:off x="539550" y="2348880"/>
          <a:ext cx="5046370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394"/>
                <a:gridCol w="702660"/>
                <a:gridCol w="702660"/>
                <a:gridCol w="7026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2023год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2024 </a:t>
                      </a:r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2025год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немуниципальных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рабочих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Число случаев нарушения установленных сроков выделения средств из резервного фонда администрации Широковского сельского поселения Фурмановского муниципального района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1" y="764704"/>
            <a:ext cx="849899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/>
              <a:t>Целью реализации муниципальной программы</a:t>
            </a:r>
            <a:r>
              <a:rPr lang="ru-RU" sz="1400" b="1" dirty="0"/>
              <a:t> является обеспечение  деятельности органов </a:t>
            </a:r>
            <a:endParaRPr lang="ru-RU" sz="1400" b="1" dirty="0" smtClean="0"/>
          </a:p>
          <a:p>
            <a:r>
              <a:rPr lang="ru-RU" sz="1400" b="1" dirty="0" smtClean="0"/>
              <a:t>местного </a:t>
            </a:r>
            <a:r>
              <a:rPr lang="ru-RU" sz="1400" b="1" dirty="0"/>
              <a:t>самоуправления:</a:t>
            </a:r>
          </a:p>
          <a:p>
            <a:pPr marL="285750" indent="-285750">
              <a:buFontTx/>
              <a:buChar char="-"/>
            </a:pPr>
            <a:r>
              <a:rPr lang="ru-RU" sz="1400" b="1" dirty="0" smtClean="0"/>
              <a:t>обеспечение </a:t>
            </a:r>
            <a:r>
              <a:rPr lang="ru-RU" sz="1400" b="1" dirty="0"/>
              <a:t>своевременного и полного исполнения расходных обязательств </a:t>
            </a:r>
            <a:r>
              <a:rPr lang="ru-RU" sz="1400" b="1" dirty="0" smtClean="0"/>
              <a:t>Широковского </a:t>
            </a:r>
          </a:p>
          <a:p>
            <a:r>
              <a:rPr lang="ru-RU" sz="1400" b="1" dirty="0" smtClean="0"/>
              <a:t>сельского </a:t>
            </a:r>
            <a:r>
              <a:rPr lang="ru-RU" sz="1400" b="1" dirty="0"/>
              <a:t>поселения Фурмановского муниципального района.</a:t>
            </a:r>
          </a:p>
          <a:p>
            <a:r>
              <a:rPr lang="ru-RU" sz="1400" b="1" dirty="0"/>
              <a:t>Целевые показатели, характеризующие ожидаемые результаты реализации программы, в том </a:t>
            </a:r>
            <a:endParaRPr lang="ru-RU" sz="1400" b="1" dirty="0" smtClean="0"/>
          </a:p>
          <a:p>
            <a:r>
              <a:rPr lang="ru-RU" sz="1400" b="1" dirty="0" smtClean="0"/>
              <a:t>числе </a:t>
            </a:r>
            <a:r>
              <a:rPr lang="ru-RU" sz="1400" b="1" dirty="0"/>
              <a:t>по годам реализации представлены в нижеследующей таблице: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49293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282766555"/>
              </p:ext>
            </p:extLst>
          </p:nvPr>
        </p:nvGraphicFramePr>
        <p:xfrm>
          <a:off x="549345" y="3380224"/>
          <a:ext cx="8064896" cy="300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2322" y="1412776"/>
            <a:ext cx="81188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Сохранение культурных ценностей и традиций,</a:t>
            </a:r>
          </a:p>
          <a:p>
            <a:pPr algn="just"/>
            <a:r>
              <a:rPr lang="ru-RU" sz="1400" b="1" dirty="0" smtClean="0"/>
              <a:t> материального и нематериального наследия культуры </a:t>
            </a:r>
          </a:p>
          <a:p>
            <a:pPr algn="just"/>
            <a:r>
              <a:rPr lang="ru-RU" sz="1400" b="1" dirty="0" smtClean="0"/>
              <a:t>России, поддержка молодёжи, любительского художественного творчества, другой творческой инициативы, социально-</a:t>
            </a:r>
            <a:r>
              <a:rPr lang="ru-RU" sz="1400" b="1" dirty="0" err="1" smtClean="0"/>
              <a:t>культурной,спортивной</a:t>
            </a:r>
            <a:r>
              <a:rPr lang="ru-RU" sz="1400" b="1" dirty="0" smtClean="0"/>
              <a:t> активности населения, организации его отдыха и досуга, обеспечение библиотечного обслуживания с учетом потребностей и интересов возрастных групп, содействие образованию и воспитанию, укрепление материально-технической базы учреждений культуры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880" y="332656"/>
            <a:ext cx="53540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Муниципальная программа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«Развитие культуры Широковского сельского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поселения Фурмановского муниципального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Района Ивановской области»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3306"/>
            <a:ext cx="2518038" cy="190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7463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093272"/>
              </p:ext>
            </p:extLst>
          </p:nvPr>
        </p:nvGraphicFramePr>
        <p:xfrm>
          <a:off x="467544" y="1196752"/>
          <a:ext cx="5798726" cy="604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576064"/>
                <a:gridCol w="576064"/>
                <a:gridCol w="576064"/>
                <a:gridCol w="6141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Ед.измерения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 smtClean="0"/>
                        <a:t>2023 </a:t>
                      </a:r>
                      <a:r>
                        <a:rPr lang="ru-RU" sz="1200" dirty="0" smtClean="0"/>
                        <a:t>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2024 </a:t>
                      </a:r>
                      <a:r>
                        <a:rPr lang="ru-RU" sz="1200" dirty="0" smtClean="0"/>
                        <a:t>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2025 </a:t>
                      </a:r>
                      <a:r>
                        <a:rPr lang="ru-RU" sz="1200" dirty="0" smtClean="0"/>
                        <a:t>год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учреждений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организациях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среднегодового числа лиц, проводящих</a:t>
                      </a:r>
                      <a:r>
                        <a:rPr lang="ru-RU" sz="1200" baseline="0" dirty="0" smtClean="0"/>
                        <a:t> досуг в клубных формированиях на постоянной основе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лиц, принимающих участие в выездных фестивалях организаций культуры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коллективов, принимающих</a:t>
                      </a:r>
                      <a:r>
                        <a:rPr lang="ru-RU" sz="1200" baseline="0" dirty="0" smtClean="0"/>
                        <a:t> участие в выездных фестивалях и конкурсах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библиотеки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меропр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зарегистрированных</a:t>
                      </a:r>
                      <a:r>
                        <a:rPr lang="ru-RU" sz="1200" baseline="0" dirty="0" smtClean="0"/>
                        <a:t> пользователей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254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книговыдачи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экз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5004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охвата библиотечного обслуживания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692696"/>
            <a:ext cx="6151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Целевые показатели развития сферы культуры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9157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048" y="330896"/>
            <a:ext cx="685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«Обеспечение безопасности граждан на территории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693" y="1628800"/>
            <a:ext cx="84176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создание необходимых условий для укрепления безопасности населения на </a:t>
            </a:r>
          </a:p>
          <a:p>
            <a:r>
              <a:rPr lang="ru-RU" sz="1400" b="1" dirty="0"/>
              <a:t>т</a:t>
            </a:r>
            <a:r>
              <a:rPr lang="ru-RU" sz="1400" b="1" dirty="0" smtClean="0"/>
              <a:t>ерритории Широковского сельского поселения, организация первичных мер пожарной </a:t>
            </a:r>
          </a:p>
          <a:p>
            <a:r>
              <a:rPr lang="ru-RU" sz="1400" b="1" dirty="0"/>
              <a:t>б</a:t>
            </a:r>
            <a:r>
              <a:rPr lang="ru-RU" sz="1400" b="1" dirty="0" smtClean="0"/>
              <a:t>езопасности.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4693" y="2336686"/>
            <a:ext cx="7892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298013"/>
              </p:ext>
            </p:extLst>
          </p:nvPr>
        </p:nvGraphicFramePr>
        <p:xfrm>
          <a:off x="274389" y="2708920"/>
          <a:ext cx="5796153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23"/>
                <a:gridCol w="3061047"/>
                <a:gridCol w="765261"/>
                <a:gridCol w="765261"/>
                <a:gridCol w="76526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2024 </a:t>
                      </a:r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2025год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Число случаев</a:t>
                      </a:r>
                      <a:r>
                        <a:rPr lang="ru-RU" sz="1400" baseline="0" dirty="0" smtClean="0"/>
                        <a:t> возникновения ЧС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236190773"/>
              </p:ext>
            </p:extLst>
          </p:nvPr>
        </p:nvGraphicFramePr>
        <p:xfrm>
          <a:off x="274388" y="4077072"/>
          <a:ext cx="8618091" cy="2623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35740"/>
            <a:ext cx="173405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80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657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«Благоустройство и уличное освещение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79330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развитие сети уличного освещения, комплексное решение проблемы </a:t>
            </a:r>
          </a:p>
          <a:p>
            <a:r>
              <a:rPr lang="ru-RU" sz="1400" b="1" dirty="0" smtClean="0"/>
              <a:t>благоустройства населенных пунктов сельского поселения</a:t>
            </a:r>
          </a:p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973467"/>
              </p:ext>
            </p:extLst>
          </p:nvPr>
        </p:nvGraphicFramePr>
        <p:xfrm>
          <a:off x="323526" y="2636912"/>
          <a:ext cx="5703434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786"/>
                <a:gridCol w="2735317"/>
                <a:gridCol w="814777"/>
                <a:gridCol w="814777"/>
                <a:gridCol w="8147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2023 </a:t>
                      </a:r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2024год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2025год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Число светильников уличного освещения,</a:t>
                      </a:r>
                      <a:r>
                        <a:rPr lang="ru-RU" sz="1400" baseline="0" dirty="0" smtClean="0"/>
                        <a:t> единиц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Общий объем потребляемой электрической энергии, тыс. Квт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72,6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6264997"/>
              </p:ext>
            </p:extLst>
          </p:nvPr>
        </p:nvGraphicFramePr>
        <p:xfrm>
          <a:off x="323528" y="4365104"/>
          <a:ext cx="8496944" cy="23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27518"/>
            <a:ext cx="2376264" cy="134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74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2024-2025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123681"/>
              </p:ext>
            </p:extLst>
          </p:nvPr>
        </p:nvGraphicFramePr>
        <p:xfrm>
          <a:off x="500034" y="1988840"/>
          <a:ext cx="8143933" cy="4312632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831606"/>
                <a:gridCol w="4258351"/>
                <a:gridCol w="1017992"/>
                <a:gridCol w="1017992"/>
                <a:gridCol w="1017992"/>
              </a:tblGrid>
              <a:tr h="31080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0102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893,7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893,7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893,7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0104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1401,0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1224,0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1298,9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1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0105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система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0106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0111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Резервные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фонды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505,3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505,3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505,3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2801,3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2624,3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2699,2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500174"/>
            <a:ext cx="350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Общегосударственные вопросы</a:t>
            </a:r>
            <a:endParaRPr lang="ru-RU" dirty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32529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2023год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плановый период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2024-2025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503773"/>
              </p:ext>
            </p:extLst>
          </p:nvPr>
        </p:nvGraphicFramePr>
        <p:xfrm>
          <a:off x="571472" y="1791650"/>
          <a:ext cx="8001057" cy="153924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976192"/>
                <a:gridCol w="4024469"/>
                <a:gridCol w="1000132"/>
                <a:gridCol w="1000132"/>
                <a:gridCol w="1000132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0203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Мобилизационная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вневойсковая подготовка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115,4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120,6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124,8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115,4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120,6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124,8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434460"/>
            <a:ext cx="2629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461308"/>
              </p:ext>
            </p:extLst>
          </p:nvPr>
        </p:nvGraphicFramePr>
        <p:xfrm>
          <a:off x="611561" y="4293095"/>
          <a:ext cx="7960967" cy="152245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08111"/>
                <a:gridCol w="3994496"/>
                <a:gridCol w="986120"/>
                <a:gridCol w="986120"/>
                <a:gridCol w="986120"/>
              </a:tblGrid>
              <a:tr h="28803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0310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пожарной безопасности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191,0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26,1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191,0</a:t>
                      </a:r>
                      <a:endParaRPr lang="ru-RU" sz="13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26,1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00034" y="3488296"/>
            <a:ext cx="7051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841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194" y="332656"/>
            <a:ext cx="825771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Широковское сельское поселение расположено в центральной части Фурмановского муниципального района Ивановской области. На севере оно граничит с </a:t>
            </a:r>
            <a:r>
              <a:rPr lang="ru-RU" sz="1400" dirty="0" err="1" smtClean="0">
                <a:solidFill>
                  <a:prstClr val="white"/>
                </a:solidFill>
              </a:rPr>
              <a:t>Нерехтским</a:t>
            </a:r>
            <a:r>
              <a:rPr lang="ru-RU" sz="1400" dirty="0" smtClean="0">
                <a:solidFill>
                  <a:prstClr val="white"/>
                </a:solidFill>
              </a:rPr>
              <a:t> районом Костромской области, с запада примыкает к землям </a:t>
            </a:r>
            <a:r>
              <a:rPr lang="ru-RU" sz="1400" dirty="0" err="1" smtClean="0">
                <a:solidFill>
                  <a:prstClr val="white"/>
                </a:solidFill>
              </a:rPr>
              <a:t>Хромцовского</a:t>
            </a:r>
            <a:r>
              <a:rPr lang="ru-RU" sz="1400" dirty="0" smtClean="0">
                <a:solidFill>
                  <a:prstClr val="white"/>
                </a:solidFill>
              </a:rPr>
              <a:t> сельского поселения, на юге граничит с Ивановским районом, на востоке с </a:t>
            </a:r>
            <a:r>
              <a:rPr lang="ru-RU" sz="1400" dirty="0" err="1" smtClean="0">
                <a:solidFill>
                  <a:prstClr val="white"/>
                </a:solidFill>
              </a:rPr>
              <a:t>Панинским</a:t>
            </a:r>
            <a:r>
              <a:rPr lang="ru-RU" sz="1400" dirty="0" smtClean="0">
                <a:solidFill>
                  <a:prstClr val="white"/>
                </a:solidFill>
              </a:rPr>
              <a:t> и </a:t>
            </a:r>
            <a:r>
              <a:rPr lang="ru-RU" sz="1400" dirty="0" err="1" smtClean="0">
                <a:solidFill>
                  <a:prstClr val="white"/>
                </a:solidFill>
              </a:rPr>
              <a:t>Иванковским</a:t>
            </a:r>
            <a:r>
              <a:rPr lang="ru-RU" sz="1400" dirty="0" smtClean="0">
                <a:solidFill>
                  <a:prstClr val="white"/>
                </a:solidFill>
              </a:rPr>
              <a:t> сельскими поселениями и с городским поселением города Фурманова.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Протяженность сельского поселения с севера на юг 40,5 км, с запада на восток 27,6 км.        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Широковская сельская администрация была образована в 1924 году и носила следующие названия: 1924-1933 Исполнительный комитет Широковского сельсовета </a:t>
            </a:r>
            <a:r>
              <a:rPr lang="ru-RU" sz="1400" dirty="0" err="1" smtClean="0">
                <a:solidFill>
                  <a:prstClr val="white"/>
                </a:solidFill>
              </a:rPr>
              <a:t>рабочи</a:t>
            </a:r>
            <a:r>
              <a:rPr lang="ru-RU" sz="1400" dirty="0" smtClean="0">
                <a:solidFill>
                  <a:prstClr val="white"/>
                </a:solidFill>
              </a:rPr>
              <a:t> крестьянских и красноармейских депутатов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района; 1936-1963- Исполнительный комитет Широковского сельского Совета депутатов трудящихся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района, </a:t>
            </a:r>
            <a:r>
              <a:rPr lang="ru-RU" sz="1400" dirty="0">
                <a:solidFill>
                  <a:prstClr val="white"/>
                </a:solidFill>
              </a:rPr>
              <a:t>1963-1977-  Исполнительный комитет Широковского сельского Совета депутатов </a:t>
            </a:r>
            <a:r>
              <a:rPr lang="ru-RU" sz="1400" dirty="0" smtClean="0">
                <a:solidFill>
                  <a:prstClr val="white"/>
                </a:solidFill>
              </a:rPr>
              <a:t>трудящихся; 1977-1993- Исполнительный комитет Широковского сельского Совета. С 1993 – Широковская сельская администрация. С 1 января 2006 года Законом Ивановской области « О городском и сельских поселений в </a:t>
            </a:r>
            <a:r>
              <a:rPr lang="ru-RU" sz="1400" dirty="0" err="1" smtClean="0">
                <a:solidFill>
                  <a:prstClr val="white"/>
                </a:solidFill>
              </a:rPr>
              <a:t>Фурмановском</a:t>
            </a:r>
            <a:r>
              <a:rPr lang="ru-RU" sz="1400" dirty="0" smtClean="0">
                <a:solidFill>
                  <a:prstClr val="white"/>
                </a:solidFill>
              </a:rPr>
              <a:t> муниципальном районе» № 51-ОЗ, 05 февраля 2005г. Образовано Широковское сельское поселение.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Расстояние от административного центра поселения с. Широково до г. Фурманова 6 км. </a:t>
            </a:r>
            <a:r>
              <a:rPr lang="ru-RU" sz="1400" dirty="0">
                <a:solidFill>
                  <a:prstClr val="white"/>
                </a:solidFill>
              </a:rPr>
              <a:t>п</a:t>
            </a:r>
            <a:r>
              <a:rPr lang="ru-RU" sz="1400" dirty="0" smtClean="0">
                <a:solidFill>
                  <a:prstClr val="white"/>
                </a:solidFill>
              </a:rPr>
              <a:t>о автотранспортной дороге. </a:t>
            </a:r>
          </a:p>
          <a:p>
            <a:pPr algn="just"/>
            <a:r>
              <a:rPr lang="ru-RU" sz="1600" dirty="0" smtClean="0">
                <a:solidFill>
                  <a:prstClr val="white"/>
                </a:solidFill>
              </a:rPr>
              <a:t>      </a:t>
            </a:r>
            <a:r>
              <a:rPr lang="ru-RU" sz="1400" dirty="0" smtClean="0">
                <a:solidFill>
                  <a:prstClr val="white"/>
                </a:solidFill>
              </a:rPr>
              <a:t>Площадь равна 176,83 </a:t>
            </a:r>
            <a:r>
              <a:rPr lang="ru-RU" sz="1400" dirty="0" err="1" smtClean="0">
                <a:solidFill>
                  <a:prstClr val="white"/>
                </a:solidFill>
              </a:rPr>
              <a:t>кв.км</a:t>
            </a:r>
            <a:r>
              <a:rPr lang="ru-RU" sz="1400" dirty="0" smtClean="0">
                <a:solidFill>
                  <a:prstClr val="white"/>
                </a:solidFill>
              </a:rPr>
              <a:t>., что составляет 21,3% от общей площади Фурмановского района.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В состав территории поселения входит 26 населенных пунктов: деревни </a:t>
            </a:r>
            <a:r>
              <a:rPr lang="ru-RU" sz="1400" dirty="0" err="1" smtClean="0">
                <a:solidFill>
                  <a:prstClr val="white"/>
                </a:solidFill>
              </a:rPr>
              <a:t>Акульцево</a:t>
            </a:r>
            <a:r>
              <a:rPr lang="ru-RU" sz="1400" dirty="0" smtClean="0">
                <a:solidFill>
                  <a:prstClr val="white"/>
                </a:solidFill>
              </a:rPr>
              <a:t>, Алексино, Баскаково, Верино, Головино, Голчаново, Деревеньки, </a:t>
            </a:r>
            <a:r>
              <a:rPr lang="ru-RU" sz="1400" dirty="0" err="1" smtClean="0">
                <a:solidFill>
                  <a:prstClr val="white"/>
                </a:solidFill>
              </a:rPr>
              <a:t>Душилово</a:t>
            </a:r>
            <a:r>
              <a:rPr lang="ru-RU" sz="1400" dirty="0" smtClean="0">
                <a:solidFill>
                  <a:prstClr val="white"/>
                </a:solidFill>
              </a:rPr>
              <a:t>, Земляничный, Исаевское, </a:t>
            </a:r>
            <a:r>
              <a:rPr lang="ru-RU" sz="1400" dirty="0" err="1" smtClean="0">
                <a:solidFill>
                  <a:prstClr val="white"/>
                </a:solidFill>
              </a:rPr>
              <a:t>Каргашино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, Климово, Косогоры, </a:t>
            </a:r>
            <a:r>
              <a:rPr lang="ru-RU" sz="1400" dirty="0" err="1" smtClean="0">
                <a:solidFill>
                  <a:prstClr val="white"/>
                </a:solidFill>
              </a:rPr>
              <a:t>Морозово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Паньково</a:t>
            </a:r>
            <a:r>
              <a:rPr lang="ru-RU" sz="1400" dirty="0" smtClean="0">
                <a:solidFill>
                  <a:prstClr val="white"/>
                </a:solidFill>
              </a:rPr>
              <a:t>, Первое Мая, </a:t>
            </a:r>
            <a:r>
              <a:rPr lang="ru-RU" sz="1400" dirty="0" err="1" smtClean="0">
                <a:solidFill>
                  <a:prstClr val="white"/>
                </a:solidFill>
              </a:rPr>
              <a:t>Петрушиха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Пяльцево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Реутово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Твердислово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Цветаево</a:t>
            </a:r>
            <a:r>
              <a:rPr lang="ru-RU" sz="1400" dirty="0" smtClean="0">
                <a:solidFill>
                  <a:prstClr val="white"/>
                </a:solidFill>
              </a:rPr>
              <a:t>, села Широково,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Михальково</a:t>
            </a:r>
            <a:r>
              <a:rPr lang="ru-RU" sz="1400" dirty="0" smtClean="0">
                <a:solidFill>
                  <a:prstClr val="white"/>
                </a:solidFill>
              </a:rPr>
              <a:t>, Никольское.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На территории поселения имеется два храма: храм Всех Святых в с. Широково и церковь Свято-</a:t>
            </a:r>
            <a:r>
              <a:rPr lang="ru-RU" sz="1400" dirty="0" err="1" smtClean="0">
                <a:solidFill>
                  <a:prstClr val="white"/>
                </a:solidFill>
              </a:rPr>
              <a:t>Димитриевская</a:t>
            </a:r>
            <a:r>
              <a:rPr lang="ru-RU" sz="1400" dirty="0" smtClean="0">
                <a:solidFill>
                  <a:prstClr val="white"/>
                </a:solidFill>
              </a:rPr>
              <a:t>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 В с. Широково 9 мая 2005 года открыт памятник землякам, погибшим в годы Великой Отечественной Войны, заложена аллея Славы.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В </a:t>
            </a:r>
            <a:r>
              <a:rPr lang="ru-RU" sz="1400" dirty="0" err="1" smtClean="0">
                <a:solidFill>
                  <a:prstClr val="white"/>
                </a:solidFill>
              </a:rPr>
              <a:t>Широковской</a:t>
            </a:r>
            <a:r>
              <a:rPr lang="ru-RU" sz="1400" dirty="0" smtClean="0">
                <a:solidFill>
                  <a:prstClr val="white"/>
                </a:solidFill>
              </a:rPr>
              <a:t> библиотеке располагается музей поэта М.А. Дудина – уроженца д.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. Место его захоронения находится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smtClean="0">
                <a:solidFill>
                  <a:prstClr val="white"/>
                </a:solidFill>
              </a:rPr>
              <a:t>.</a:t>
            </a:r>
            <a:endParaRPr lang="ru-RU" sz="1400" dirty="0" smtClean="0">
              <a:solidFill>
                <a:prstClr val="white"/>
              </a:solidFill>
            </a:endParaRP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</a:t>
            </a:r>
            <a:endParaRPr lang="ru-RU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095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2024-2025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222288"/>
              </p:ext>
            </p:extLst>
          </p:nvPr>
        </p:nvGraphicFramePr>
        <p:xfrm>
          <a:off x="467543" y="3717032"/>
          <a:ext cx="7999917" cy="115316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33767"/>
                <a:gridCol w="3912174"/>
                <a:gridCol w="1017992"/>
                <a:gridCol w="1017992"/>
                <a:gridCol w="1017992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0503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Благоустройство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1210,2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994,9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411,6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4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1210,2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994,9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411,6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1560" y="3356992"/>
            <a:ext cx="409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Жилищно – коммунальное хозяйство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312925"/>
              </p:ext>
            </p:extLst>
          </p:nvPr>
        </p:nvGraphicFramePr>
        <p:xfrm>
          <a:off x="395536" y="5526524"/>
          <a:ext cx="8064897" cy="108455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728192"/>
                <a:gridCol w="3456384"/>
                <a:gridCol w="960757"/>
                <a:gridCol w="905523"/>
                <a:gridCol w="1014041"/>
              </a:tblGrid>
              <a:tr h="5410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Раздел 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413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</a:tr>
              <a:tr h="1841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0801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2968,4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2220,7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2232,4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682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2968,4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2220,7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2232,4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24748" y="5157192"/>
            <a:ext cx="3526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Культура и кинематография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668263"/>
              </p:ext>
            </p:extLst>
          </p:nvPr>
        </p:nvGraphicFramePr>
        <p:xfrm>
          <a:off x="524748" y="1854116"/>
          <a:ext cx="7935684" cy="135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916"/>
                <a:gridCol w="3888432"/>
                <a:gridCol w="1008112"/>
                <a:gridCol w="1080120"/>
                <a:gridCol w="936104"/>
              </a:tblGrid>
              <a:tr h="185420">
                <a:tc rowSpan="2"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подраздел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тысяч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0409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Дорожное хозяйство (дорожные фонды)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1239,7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1301,8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1393,9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1239,7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1301,8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1393,9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2057" y="1484784"/>
            <a:ext cx="2918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307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688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социально-экономического развития </a:t>
            </a:r>
          </a:p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Широковского сельского поселения</a:t>
            </a: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902198"/>
              </p:ext>
            </p:extLst>
          </p:nvPr>
        </p:nvGraphicFramePr>
        <p:xfrm>
          <a:off x="251520" y="2060848"/>
          <a:ext cx="6984774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024336"/>
                <a:gridCol w="864096"/>
                <a:gridCol w="864096"/>
                <a:gridCol w="864096"/>
                <a:gridCol w="8640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Наименование показателя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2022 год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2023год (утверждено)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2024 год 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2025год (прогноз)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Численность населения среднегодовая, человек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939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932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926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922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Уровень безработицы, в процентах</a:t>
                      </a:r>
                      <a:r>
                        <a:rPr lang="ru-RU" sz="1400" baseline="0" dirty="0" smtClean="0"/>
                        <a:t> к трудоспособному населению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Индекс промышленного</a:t>
                      </a:r>
                      <a:r>
                        <a:rPr lang="ru-RU" sz="1400" baseline="0" dirty="0" smtClean="0"/>
                        <a:t> производства</a:t>
                      </a:r>
                      <a:r>
                        <a:rPr lang="ru-RU" sz="1400" dirty="0" smtClean="0"/>
                        <a:t>, процентов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95,0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100,2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Оборот розничной торговли, </a:t>
                      </a:r>
                    </a:p>
                    <a:p>
                      <a:pPr algn="ctr"/>
                      <a:r>
                        <a:rPr lang="ru-RU" sz="1400" dirty="0" smtClean="0"/>
                        <a:t>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227,775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242,125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259,563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279,113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Объем продукции сельского хозяйства в хозяйствах всех категорий, 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36,648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38,480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40,058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41,660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19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086" y="428604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48" y="1459046"/>
            <a:ext cx="8183880" cy="16127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Бюджет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1ca28e4dcd1db95f436b527c04cf64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3214686"/>
            <a:ext cx="450059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Прямая соединительная линия 3"/>
          <p:cNvSpPr/>
          <p:nvPr/>
        </p:nvSpPr>
        <p:spPr>
          <a:xfrm>
            <a:off x="4619275" y="3286123"/>
            <a:ext cx="2482959" cy="6396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77887"/>
                </a:lnTo>
                <a:lnTo>
                  <a:pt x="2923331" y="477887"/>
                </a:lnTo>
                <a:lnTo>
                  <a:pt x="2923331" y="69946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рямая соединительная линия 4"/>
          <p:cNvSpPr/>
          <p:nvPr/>
        </p:nvSpPr>
        <p:spPr>
          <a:xfrm>
            <a:off x="4572789" y="3286124"/>
            <a:ext cx="77666" cy="67013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485" y="0"/>
                </a:moveTo>
                <a:lnTo>
                  <a:pt x="46485" y="511240"/>
                </a:lnTo>
                <a:lnTo>
                  <a:pt x="45720" y="511240"/>
                </a:lnTo>
                <a:lnTo>
                  <a:pt x="45720" y="73281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рямая соединительная линия 5"/>
          <p:cNvSpPr/>
          <p:nvPr/>
        </p:nvSpPr>
        <p:spPr>
          <a:xfrm>
            <a:off x="1695943" y="3286123"/>
            <a:ext cx="2482959" cy="63612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23331" y="0"/>
                </a:moveTo>
                <a:lnTo>
                  <a:pt x="2923331" y="474044"/>
                </a:lnTo>
                <a:lnTo>
                  <a:pt x="0" y="474044"/>
                </a:lnTo>
                <a:lnTo>
                  <a:pt x="0" y="69562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Скругленный прямоугольник 11"/>
          <p:cNvSpPr/>
          <p:nvPr/>
        </p:nvSpPr>
        <p:spPr>
          <a:xfrm>
            <a:off x="3423365" y="1767320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3" name="Группа 12"/>
          <p:cNvGrpSpPr/>
          <p:nvPr/>
        </p:nvGrpSpPr>
        <p:grpSpPr>
          <a:xfrm>
            <a:off x="3689123" y="2019789"/>
            <a:ext cx="2031511" cy="1388897"/>
            <a:chOff x="3189089" y="545620"/>
            <a:chExt cx="2391816" cy="1518803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189089" y="54562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8"/>
            <p:cNvSpPr/>
            <p:nvPr/>
          </p:nvSpPr>
          <p:spPr>
            <a:xfrm>
              <a:off x="3233573" y="59010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Поступающие в бюджет денежные средства являются </a:t>
              </a:r>
              <a:r>
                <a:rPr lang="ru-RU" sz="1200" b="1" kern="1200" dirty="0" smtClean="0"/>
                <a:t>доходами</a:t>
              </a:r>
              <a:endParaRPr lang="ru-RU" sz="1200" kern="1200" dirty="0"/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500034" y="3981744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8" name="Группа 17"/>
          <p:cNvGrpSpPr/>
          <p:nvPr/>
        </p:nvGrpSpPr>
        <p:grpSpPr>
          <a:xfrm>
            <a:off x="765791" y="4234213"/>
            <a:ext cx="2031511" cy="1388897"/>
            <a:chOff x="265757" y="2760044"/>
            <a:chExt cx="2391816" cy="1518803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265757" y="2760044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11"/>
            <p:cNvSpPr/>
            <p:nvPr/>
          </p:nvSpPr>
          <p:spPr>
            <a:xfrm>
              <a:off x="310241" y="2804528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Налоговые доходы </a:t>
              </a:r>
              <a:r>
                <a:rPr lang="ru-RU" sz="1200" kern="1200" dirty="0" smtClean="0"/>
                <a:t>(часть доходов граждан и организаций, которые они обязаны платить государству)</a:t>
              </a:r>
              <a:endParaRPr lang="ru-RU" sz="1200" kern="1200" dirty="0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3422600" y="4018939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3" name="Группа 22"/>
          <p:cNvGrpSpPr/>
          <p:nvPr/>
        </p:nvGrpSpPr>
        <p:grpSpPr>
          <a:xfrm>
            <a:off x="3688357" y="4271409"/>
            <a:ext cx="2240965" cy="1657921"/>
            <a:chOff x="3188323" y="2797240"/>
            <a:chExt cx="2391816" cy="1518803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188323" y="279724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Скругленный прямоугольник 14"/>
            <p:cNvSpPr/>
            <p:nvPr/>
          </p:nvSpPr>
          <p:spPr>
            <a:xfrm>
              <a:off x="3232807" y="284172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Неналоговые доходы </a:t>
              </a:r>
              <a:r>
                <a:rPr lang="ru-RU" sz="1200" kern="1200" dirty="0" smtClean="0"/>
                <a:t>(платежи в виде штрафов, санкций за нарушение законодательства, платежи за пользование имуществом государства, средства самообложения граждан)</a:t>
              </a:r>
              <a:endParaRPr lang="ru-RU" sz="1200" kern="1200" dirty="0"/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6346697" y="3985586"/>
            <a:ext cx="2031511" cy="1262646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7" name="Группа 26"/>
          <p:cNvGrpSpPr/>
          <p:nvPr/>
        </p:nvGrpSpPr>
        <p:grpSpPr>
          <a:xfrm>
            <a:off x="6500827" y="4238056"/>
            <a:ext cx="2143140" cy="1548398"/>
            <a:chOff x="6112421" y="2763887"/>
            <a:chExt cx="2391816" cy="138074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6112421" y="2763887"/>
              <a:ext cx="2391816" cy="13807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Скругленный прямоугольник 17"/>
            <p:cNvSpPr/>
            <p:nvPr/>
          </p:nvSpPr>
          <p:spPr>
            <a:xfrm>
              <a:off x="6152862" y="2804328"/>
              <a:ext cx="2310934" cy="1299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Безвозмездные поступления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(средства, которые поступают в бюджет безвозмездно из других бюджетов, а также от юридических и физических лиц)</a:t>
              </a:r>
              <a:endParaRPr lang="ru-RU" sz="1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1008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Выплачиваемые из бюджета денежные средства называются </a:t>
            </a:r>
            <a:r>
              <a:rPr lang="ru-RU" b="1" dirty="0" smtClean="0">
                <a:solidFill>
                  <a:schemeClr val="accent1"/>
                </a:solidFill>
              </a:rPr>
              <a:t>расходами</a:t>
            </a:r>
            <a:r>
              <a:rPr lang="ru-RU" b="1" dirty="0" smtClean="0"/>
              <a:t> </a:t>
            </a:r>
            <a:r>
              <a:rPr lang="ru-RU" dirty="0" smtClean="0"/>
              <a:t>бюджета.</a:t>
            </a:r>
          </a:p>
          <a:p>
            <a:endParaRPr lang="ru-RU" dirty="0"/>
          </a:p>
        </p:txBody>
      </p:sp>
      <p:pic>
        <p:nvPicPr>
          <p:cNvPr id="4" name="Рисунок 3" descr="budge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286124"/>
            <a:ext cx="4854791" cy="2945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60889" y="3048607"/>
            <a:ext cx="2822222" cy="1721224"/>
          </a:xfrm>
        </p:spPr>
      </p:pic>
      <p:sp>
        <p:nvSpPr>
          <p:cNvPr id="5" name="TextBox 4"/>
          <p:cNvSpPr txBox="1"/>
          <p:nvPr/>
        </p:nvSpPr>
        <p:spPr>
          <a:xfrm>
            <a:off x="6286512" y="2000240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 расходная часть бюджета превышает доходную, то бюджет формируется с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2071678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ревышение доходов над расходами образует положительный остаток бюджета </a:t>
            </a:r>
          </a:p>
          <a:p>
            <a:pPr algn="ctr"/>
            <a:r>
              <a:rPr lang="ru-RU" alt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Autofit/>
          </a:bodyPr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обязательства, возникающие из муниципальных заимствований, гарантий по обязательствам третьих лиц, другие обязательства в соответствии с видами долговых обязательств, принятые на себя муниципальным образованием.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средства, предоставляемые одним бюджетом бюджетной системы Российской Федерации другому бюджету Российской Федерации.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Дотации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комплекс мероприятий, увязанных по ресурсам, срокам и исполнителям, направленных на достижение целей социально-экономического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уляпинского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сельского поселения в определенной 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1338</TotalTime>
  <Words>2437</Words>
  <Application>Microsoft Office PowerPoint</Application>
  <PresentationFormat>Экран (4:3)</PresentationFormat>
  <Paragraphs>603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Calibri</vt:lpstr>
      <vt:lpstr>Cambria</vt:lpstr>
      <vt:lpstr>Franklin Gothic Book</vt:lpstr>
      <vt:lpstr>Rockwell</vt:lpstr>
      <vt:lpstr>Times New Roman</vt:lpstr>
      <vt:lpstr>Wingdings 2</vt:lpstr>
      <vt:lpstr>Литейная</vt:lpstr>
      <vt:lpstr>Техническая</vt:lpstr>
      <vt:lpstr>1_Техническая</vt:lpstr>
      <vt:lpstr>«Бюджет для граждан»  к решению совета широковского сельского поселения Фурмановского муниципального района от 26.12.2022 № 43 « О бюджете широковского сельского поселения на  2023 и плановый период 2024 и 2025 года» </vt:lpstr>
      <vt:lpstr>Уважаемые жители Широковского сельского поселения!</vt:lpstr>
      <vt:lpstr>Презентация PowerPoint</vt:lpstr>
      <vt:lpstr>Презентация PowerPoint</vt:lpstr>
      <vt:lpstr>Основные понятия и термины</vt:lpstr>
      <vt:lpstr>Основные понятия и термины</vt:lpstr>
      <vt:lpstr>Презентация PowerPoint</vt:lpstr>
      <vt:lpstr>Основные понятия и термины</vt:lpstr>
      <vt:lpstr>Основные понятия и термины</vt:lpstr>
      <vt:lpstr>Основные характеристики бюджета  Широковского сельского поселения</vt:lpstr>
      <vt:lpstr>Объем и структура доходов в динамике бюджета  Широковского сельского поселения</vt:lpstr>
      <vt:lpstr>Презентация PowerPoint</vt:lpstr>
      <vt:lpstr>Презентация PowerPoint</vt:lpstr>
      <vt:lpstr>Презентация PowerPoint</vt:lpstr>
      <vt:lpstr>Налоговые и неналоговые доходы  бюджета Широковского сельского  поселения на 2023 год и плановый период 2024-2025 гг.</vt:lpstr>
      <vt:lpstr>Презентация PowerPoint</vt:lpstr>
      <vt:lpstr>Презентация PowerPoint</vt:lpstr>
      <vt:lpstr>Бюджетная политика в области доходов</vt:lpstr>
      <vt:lpstr>Бюджетная политика в области расходов</vt:lpstr>
      <vt:lpstr>Расходы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Широковского сельского поселения  на 2023 год и плановый период 2024-2025 гг по основным разделам и подразделам</vt:lpstr>
      <vt:lpstr>Структура расходов бюджета Широковского сельского поселения  на 2023год и плановый период 2024-2025 гг по основным разделам и подразделам</vt:lpstr>
      <vt:lpstr>Структура расходов бюджета Широковского сельского поселения  на 2023 год и плановый период 2024-2025 гг по основным разделам и подразделам</vt:lpstr>
    </vt:vector>
  </TitlesOfParts>
  <Company>fofurmanov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2016г</dc:title>
  <dc:creator>admin</dc:creator>
  <cp:lastModifiedBy>Ольга</cp:lastModifiedBy>
  <cp:revision>176</cp:revision>
  <dcterms:created xsi:type="dcterms:W3CDTF">2016-06-22T11:14:51Z</dcterms:created>
  <dcterms:modified xsi:type="dcterms:W3CDTF">2023-06-16T06:10:37Z</dcterms:modified>
</cp:coreProperties>
</file>